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58" r:id="rId3"/>
    <p:sldId id="264" r:id="rId4"/>
    <p:sldId id="265" r:id="rId5"/>
    <p:sldId id="256" r:id="rId6"/>
    <p:sldId id="257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>
      <p:cViewPr varScale="1">
        <p:scale>
          <a:sx n="105" d="100"/>
          <a:sy n="105" d="100"/>
        </p:scale>
        <p:origin x="18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79EDE-3F79-4773-A21B-E8844ABFF89D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D09D-A0B6-4E83-85C3-1B78FDD56EE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3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ED09D-A0B6-4E83-85C3-1B78FDD56E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8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ED09D-A0B6-4E83-85C3-1B78FDD56E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2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1C6E-79C1-4E4D-855B-C58C54991827}" type="datetimeFigureOut">
              <a:rPr lang="de-DE" smtClean="0"/>
              <a:pPr/>
              <a:t>16.10.2018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22A1-ACB7-4F5A-8F2D-BA1DB62C83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image" Target="../media/image9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microsoft.com/office/2007/relationships/hdphoto" Target="../media/hdphoto2.wdp"/><Relationship Id="rId1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image" Target="../media/image5.jpeg"/><Relationship Id="rId9" Type="http://schemas.openxmlformats.org/officeDocument/2006/relationships/image" Target="../media/image13.jpe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18" Type="http://schemas.microsoft.com/office/2007/relationships/hdphoto" Target="../media/hdphoto11.wdp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microsoft.com/office/2007/relationships/hdphoto" Target="../media/hdphoto9.wdp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5" Type="http://schemas.openxmlformats.org/officeDocument/2006/relationships/image" Target="../media/image7.pn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12.wdp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11247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Fig. 1 – 3: Repetitions of </a:t>
            </a:r>
            <a:r>
              <a:rPr lang="en-US" dirty="0"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all experiments in </a:t>
            </a:r>
            <a:r>
              <a:rPr lang="en-US" dirty="0" smtClean="0"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triplicates. </a:t>
            </a:r>
            <a:r>
              <a:rPr lang="en-US" dirty="0"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 particular, the faint CT band is confirmed beyond doubt.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7452320" y="188640"/>
            <a:ext cx="1527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latin typeface="MyriadPro-Regular" panose="020B0503030403020204" pitchFamily="34" charset="0"/>
              </a:rPr>
              <a:t>Supplemental</a:t>
            </a:r>
            <a:r>
              <a:rPr lang="de-DE" sz="1200" dirty="0">
                <a:latin typeface="MyriadPro-Regular" panose="020B0503030403020204" pitchFamily="34" charset="0"/>
              </a:rPr>
              <a:t> Fig. </a:t>
            </a:r>
            <a:r>
              <a:rPr lang="de-DE" sz="1200" dirty="0" smtClean="0">
                <a:latin typeface="MyriadPro-Regular" panose="020B0503030403020204" pitchFamily="34" charset="0"/>
              </a:rPr>
              <a:t>S6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83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1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40"/>
          <p:cNvSpPr txBox="1">
            <a:spLocks noChangeArrowheads="1"/>
          </p:cNvSpPr>
          <p:nvPr/>
        </p:nvSpPr>
        <p:spPr bwMode="auto">
          <a:xfrm>
            <a:off x="2117433" y="439854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14" name="Textfeld 41"/>
          <p:cNvSpPr txBox="1">
            <a:spLocks noChangeArrowheads="1"/>
          </p:cNvSpPr>
          <p:nvPr/>
        </p:nvSpPr>
        <p:spPr bwMode="auto">
          <a:xfrm>
            <a:off x="2423820" y="441442"/>
            <a:ext cx="41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15" name="Textfeld 42"/>
          <p:cNvSpPr txBox="1">
            <a:spLocks noChangeArrowheads="1"/>
          </p:cNvSpPr>
          <p:nvPr/>
        </p:nvSpPr>
        <p:spPr bwMode="auto">
          <a:xfrm>
            <a:off x="2756401" y="439855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16" name="Textfeld 43"/>
          <p:cNvSpPr txBox="1">
            <a:spLocks noChangeArrowheads="1"/>
          </p:cNvSpPr>
          <p:nvPr/>
        </p:nvSpPr>
        <p:spPr bwMode="auto">
          <a:xfrm>
            <a:off x="3063583" y="439854"/>
            <a:ext cx="42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17" name="Textfeld 44"/>
          <p:cNvSpPr txBox="1">
            <a:spLocks noChangeArrowheads="1"/>
          </p:cNvSpPr>
          <p:nvPr/>
        </p:nvSpPr>
        <p:spPr bwMode="auto">
          <a:xfrm>
            <a:off x="3396432" y="441442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18" name="Textfeld 45"/>
          <p:cNvSpPr txBox="1">
            <a:spLocks noChangeArrowheads="1"/>
          </p:cNvSpPr>
          <p:nvPr/>
        </p:nvSpPr>
        <p:spPr bwMode="auto">
          <a:xfrm>
            <a:off x="3727677" y="439854"/>
            <a:ext cx="377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19" name="Textfeld 46"/>
          <p:cNvSpPr txBox="1">
            <a:spLocks noChangeArrowheads="1"/>
          </p:cNvSpPr>
          <p:nvPr/>
        </p:nvSpPr>
        <p:spPr bwMode="auto">
          <a:xfrm>
            <a:off x="4064501" y="441442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27" name="Textfeld 56"/>
          <p:cNvSpPr txBox="1">
            <a:spLocks noChangeArrowheads="1"/>
          </p:cNvSpPr>
          <p:nvPr/>
        </p:nvSpPr>
        <p:spPr bwMode="auto">
          <a:xfrm>
            <a:off x="4709820" y="439855"/>
            <a:ext cx="400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28" name="Textfeld 57"/>
          <p:cNvSpPr txBox="1">
            <a:spLocks noChangeArrowheads="1"/>
          </p:cNvSpPr>
          <p:nvPr/>
        </p:nvSpPr>
        <p:spPr bwMode="auto">
          <a:xfrm>
            <a:off x="5014620" y="439854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29" name="Textfeld 58"/>
          <p:cNvSpPr txBox="1">
            <a:spLocks noChangeArrowheads="1"/>
          </p:cNvSpPr>
          <p:nvPr/>
        </p:nvSpPr>
        <p:spPr bwMode="auto">
          <a:xfrm>
            <a:off x="5347995" y="439854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30" name="Textfeld 59"/>
          <p:cNvSpPr txBox="1">
            <a:spLocks noChangeArrowheads="1"/>
          </p:cNvSpPr>
          <p:nvPr/>
        </p:nvSpPr>
        <p:spPr bwMode="auto">
          <a:xfrm>
            <a:off x="5655970" y="439855"/>
            <a:ext cx="425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31" name="Textfeld 60"/>
          <p:cNvSpPr txBox="1">
            <a:spLocks noChangeArrowheads="1"/>
          </p:cNvSpPr>
          <p:nvPr/>
        </p:nvSpPr>
        <p:spPr bwMode="auto">
          <a:xfrm>
            <a:off x="5998366" y="441442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32" name="Textfeld 61"/>
          <p:cNvSpPr txBox="1">
            <a:spLocks noChangeArrowheads="1"/>
          </p:cNvSpPr>
          <p:nvPr/>
        </p:nvSpPr>
        <p:spPr bwMode="auto">
          <a:xfrm>
            <a:off x="6349707" y="439855"/>
            <a:ext cx="377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33" name="Textfeld 62"/>
          <p:cNvSpPr txBox="1">
            <a:spLocks noChangeArrowheads="1"/>
          </p:cNvSpPr>
          <p:nvPr/>
        </p:nvSpPr>
        <p:spPr bwMode="auto">
          <a:xfrm>
            <a:off x="6656889" y="441442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863340" y="116632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wo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469675" y="116632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15922" r="20704" b="76268"/>
          <a:stretch/>
        </p:blipFill>
        <p:spPr>
          <a:xfrm>
            <a:off x="2174378" y="719067"/>
            <a:ext cx="4863717" cy="759426"/>
          </a:xfrm>
          <a:prstGeom prst="rect">
            <a:avLst/>
          </a:prstGeom>
          <a:ln>
            <a:noFill/>
          </a:ln>
        </p:spPr>
      </p:pic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31971" r="23536" b="60678"/>
          <a:stretch/>
        </p:blipFill>
        <p:spPr>
          <a:xfrm>
            <a:off x="2187939" y="1539858"/>
            <a:ext cx="4840392" cy="504056"/>
          </a:xfrm>
          <a:prstGeom prst="rect">
            <a:avLst/>
          </a:prstGeom>
          <a:ln>
            <a:noFill/>
          </a:ln>
        </p:spPr>
      </p:pic>
      <p:cxnSp>
        <p:nvCxnSpPr>
          <p:cNvPr id="61" name="Gerade Verbindung 60"/>
          <p:cNvCxnSpPr/>
          <p:nvPr/>
        </p:nvCxnSpPr>
        <p:spPr>
          <a:xfrm>
            <a:off x="7072197" y="101070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7072197" y="1134691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2"/>
          <p:cNvSpPr txBox="1">
            <a:spLocks noChangeArrowheads="1"/>
          </p:cNvSpPr>
          <p:nvPr/>
        </p:nvSpPr>
        <p:spPr bwMode="auto">
          <a:xfrm>
            <a:off x="7167476" y="830845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10.4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feld 62"/>
          <p:cNvSpPr txBox="1">
            <a:spLocks noChangeArrowheads="1"/>
          </p:cNvSpPr>
          <p:nvPr/>
        </p:nvSpPr>
        <p:spPr bwMode="auto">
          <a:xfrm>
            <a:off x="7193124" y="1016890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test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feld 62"/>
          <p:cNvSpPr txBox="1">
            <a:spLocks noChangeArrowheads="1"/>
          </p:cNvSpPr>
          <p:nvPr/>
        </p:nvSpPr>
        <p:spPr bwMode="auto">
          <a:xfrm>
            <a:off x="7020272" y="1683874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>
          <a:xfrm>
            <a:off x="2168884" y="407661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>
            <a:off x="4799313" y="416209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4414399" y="456835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feld 40"/>
          <p:cNvSpPr txBox="1">
            <a:spLocks noChangeArrowheads="1"/>
          </p:cNvSpPr>
          <p:nvPr/>
        </p:nvSpPr>
        <p:spPr bwMode="auto">
          <a:xfrm>
            <a:off x="2118556" y="2888126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118" name="Textfeld 41"/>
          <p:cNvSpPr txBox="1">
            <a:spLocks noChangeArrowheads="1"/>
          </p:cNvSpPr>
          <p:nvPr/>
        </p:nvSpPr>
        <p:spPr bwMode="auto">
          <a:xfrm>
            <a:off x="2424943" y="2889714"/>
            <a:ext cx="41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119" name="Textfeld 42"/>
          <p:cNvSpPr txBox="1">
            <a:spLocks noChangeArrowheads="1"/>
          </p:cNvSpPr>
          <p:nvPr/>
        </p:nvSpPr>
        <p:spPr bwMode="auto">
          <a:xfrm>
            <a:off x="2757524" y="2888127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120" name="Textfeld 43"/>
          <p:cNvSpPr txBox="1">
            <a:spLocks noChangeArrowheads="1"/>
          </p:cNvSpPr>
          <p:nvPr/>
        </p:nvSpPr>
        <p:spPr bwMode="auto">
          <a:xfrm>
            <a:off x="3064706" y="2888126"/>
            <a:ext cx="42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121" name="Textfeld 44"/>
          <p:cNvSpPr txBox="1">
            <a:spLocks noChangeArrowheads="1"/>
          </p:cNvSpPr>
          <p:nvPr/>
        </p:nvSpPr>
        <p:spPr bwMode="auto">
          <a:xfrm>
            <a:off x="3397555" y="2889714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122" name="Textfeld 45"/>
          <p:cNvSpPr txBox="1">
            <a:spLocks noChangeArrowheads="1"/>
          </p:cNvSpPr>
          <p:nvPr/>
        </p:nvSpPr>
        <p:spPr bwMode="auto">
          <a:xfrm>
            <a:off x="3728800" y="2888126"/>
            <a:ext cx="377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123" name="Textfeld 46"/>
          <p:cNvSpPr txBox="1">
            <a:spLocks noChangeArrowheads="1"/>
          </p:cNvSpPr>
          <p:nvPr/>
        </p:nvSpPr>
        <p:spPr bwMode="auto">
          <a:xfrm>
            <a:off x="4065624" y="2889714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124" name="Textfeld 56"/>
          <p:cNvSpPr txBox="1">
            <a:spLocks noChangeArrowheads="1"/>
          </p:cNvSpPr>
          <p:nvPr/>
        </p:nvSpPr>
        <p:spPr bwMode="auto">
          <a:xfrm>
            <a:off x="4710943" y="2888127"/>
            <a:ext cx="400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125" name="Textfeld 57"/>
          <p:cNvSpPr txBox="1">
            <a:spLocks noChangeArrowheads="1"/>
          </p:cNvSpPr>
          <p:nvPr/>
        </p:nvSpPr>
        <p:spPr bwMode="auto">
          <a:xfrm>
            <a:off x="5015743" y="2888126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126" name="Textfeld 58"/>
          <p:cNvSpPr txBox="1">
            <a:spLocks noChangeArrowheads="1"/>
          </p:cNvSpPr>
          <p:nvPr/>
        </p:nvSpPr>
        <p:spPr bwMode="auto">
          <a:xfrm>
            <a:off x="5349118" y="2888126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127" name="Textfeld 59"/>
          <p:cNvSpPr txBox="1">
            <a:spLocks noChangeArrowheads="1"/>
          </p:cNvSpPr>
          <p:nvPr/>
        </p:nvSpPr>
        <p:spPr bwMode="auto">
          <a:xfrm>
            <a:off x="5657093" y="2888127"/>
            <a:ext cx="425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128" name="Textfeld 60"/>
          <p:cNvSpPr txBox="1">
            <a:spLocks noChangeArrowheads="1"/>
          </p:cNvSpPr>
          <p:nvPr/>
        </p:nvSpPr>
        <p:spPr bwMode="auto">
          <a:xfrm>
            <a:off x="5999489" y="2889714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129" name="Textfeld 61"/>
          <p:cNvSpPr txBox="1">
            <a:spLocks noChangeArrowheads="1"/>
          </p:cNvSpPr>
          <p:nvPr/>
        </p:nvSpPr>
        <p:spPr bwMode="auto">
          <a:xfrm>
            <a:off x="6350830" y="2888127"/>
            <a:ext cx="377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130" name="Textfeld 62"/>
          <p:cNvSpPr txBox="1">
            <a:spLocks noChangeArrowheads="1"/>
          </p:cNvSpPr>
          <p:nvPr/>
        </p:nvSpPr>
        <p:spPr bwMode="auto">
          <a:xfrm>
            <a:off x="6658012" y="2889714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131" name="Textfeld 130"/>
          <p:cNvSpPr txBox="1"/>
          <p:nvPr/>
        </p:nvSpPr>
        <p:spPr>
          <a:xfrm>
            <a:off x="2864463" y="2564904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wo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5470798" y="2564904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" name="Gerade Verbindung 132"/>
          <p:cNvCxnSpPr/>
          <p:nvPr/>
        </p:nvCxnSpPr>
        <p:spPr>
          <a:xfrm>
            <a:off x="7072197" y="3344679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>
            <a:off x="7072197" y="358296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feld 62"/>
          <p:cNvSpPr txBox="1">
            <a:spLocks noChangeArrowheads="1"/>
          </p:cNvSpPr>
          <p:nvPr/>
        </p:nvSpPr>
        <p:spPr bwMode="auto">
          <a:xfrm>
            <a:off x="7167476" y="3198685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10.4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feld 62"/>
          <p:cNvSpPr txBox="1">
            <a:spLocks noChangeArrowheads="1"/>
          </p:cNvSpPr>
          <p:nvPr/>
        </p:nvSpPr>
        <p:spPr bwMode="auto">
          <a:xfrm>
            <a:off x="7193124" y="3431294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test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feld 62"/>
          <p:cNvSpPr txBox="1">
            <a:spLocks noChangeArrowheads="1"/>
          </p:cNvSpPr>
          <p:nvPr/>
        </p:nvSpPr>
        <p:spPr bwMode="auto">
          <a:xfrm>
            <a:off x="7020272" y="3949945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8" name="Gerade Verbindung 137"/>
          <p:cNvCxnSpPr/>
          <p:nvPr/>
        </p:nvCxnSpPr>
        <p:spPr>
          <a:xfrm>
            <a:off x="2170007" y="2855933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>
            <a:off x="4800436" y="2864481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2" descr="S:\Arbeitsgruppen VIRO\AG_Sch\Lisa Müller_LiMü\2018-Jun-06_15-41-541-14.jpg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52906" r="17077" b="37382"/>
          <a:stretch/>
        </p:blipFill>
        <p:spPr bwMode="auto">
          <a:xfrm>
            <a:off x="4766095" y="3182240"/>
            <a:ext cx="2282400" cy="7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feld 142"/>
          <p:cNvSpPr txBox="1"/>
          <p:nvPr/>
        </p:nvSpPr>
        <p:spPr>
          <a:xfrm>
            <a:off x="323528" y="33880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#2</a:t>
            </a:r>
            <a:endParaRPr lang="en-GB" b="1" dirty="0"/>
          </a:p>
        </p:txBody>
      </p:sp>
      <p:sp>
        <p:nvSpPr>
          <p:cNvPr id="144" name="Textfeld 143"/>
          <p:cNvSpPr txBox="1"/>
          <p:nvPr/>
        </p:nvSpPr>
        <p:spPr>
          <a:xfrm>
            <a:off x="323528" y="100997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#1</a:t>
            </a:r>
            <a:endParaRPr lang="en-GB" b="1" dirty="0"/>
          </a:p>
        </p:txBody>
      </p:sp>
      <p:pic>
        <p:nvPicPr>
          <p:cNvPr id="3074" name="Picture 2" descr="S:\Arbeitsgruppen VIRO\AG_Sch\Lisa Müller_LiMü\hgH ersten 7_07062018.jpg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34" t="29299" r="20736" b="67708"/>
          <a:stretch/>
        </p:blipFill>
        <p:spPr bwMode="auto">
          <a:xfrm flipH="1">
            <a:off x="2174379" y="3956222"/>
            <a:ext cx="2282400" cy="2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S:\Arbeitsgruppen VIRO\AG_Sch\Lisa Müller_LiMü\2018-Jun-07_17-10-20 hgh 8-21.jpg"/>
          <p:cNvPicPr preferRelativeResize="0">
            <a:picLocks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3" t="49271" r="55756" b="48331"/>
          <a:stretch/>
        </p:blipFill>
        <p:spPr bwMode="auto">
          <a:xfrm>
            <a:off x="4766095" y="3956222"/>
            <a:ext cx="2282400" cy="2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S:\Arbeitsgruppen VIRO\AG_Sch\Lisa Müller_LiMü\2018-Jun-06_15-41-541-14.jpg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52906" r="44526" b="37382"/>
          <a:stretch/>
        </p:blipFill>
        <p:spPr bwMode="auto">
          <a:xfrm>
            <a:off x="2174379" y="3182915"/>
            <a:ext cx="2282400" cy="7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Arbeitsgruppen VIRO\AG_Sch\Lisa Müller_LiMü\2018-Jun-22_10-48-26_proben 1 bis 14_Replikat3.jpg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2" t="29806" r="29420" b="64671"/>
          <a:stretch/>
        </p:blipFill>
        <p:spPr bwMode="auto">
          <a:xfrm>
            <a:off x="4766093" y="5153246"/>
            <a:ext cx="2282400" cy="7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feld 40"/>
          <p:cNvSpPr txBox="1">
            <a:spLocks noChangeArrowheads="1"/>
          </p:cNvSpPr>
          <p:nvPr/>
        </p:nvSpPr>
        <p:spPr bwMode="auto">
          <a:xfrm>
            <a:off x="2114203" y="4904350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155" name="Textfeld 41"/>
          <p:cNvSpPr txBox="1">
            <a:spLocks noChangeArrowheads="1"/>
          </p:cNvSpPr>
          <p:nvPr/>
        </p:nvSpPr>
        <p:spPr bwMode="auto">
          <a:xfrm>
            <a:off x="2420590" y="4905938"/>
            <a:ext cx="41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156" name="Textfeld 42"/>
          <p:cNvSpPr txBox="1">
            <a:spLocks noChangeArrowheads="1"/>
          </p:cNvSpPr>
          <p:nvPr/>
        </p:nvSpPr>
        <p:spPr bwMode="auto">
          <a:xfrm>
            <a:off x="2753171" y="4904351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157" name="Textfeld 43"/>
          <p:cNvSpPr txBox="1">
            <a:spLocks noChangeArrowheads="1"/>
          </p:cNvSpPr>
          <p:nvPr/>
        </p:nvSpPr>
        <p:spPr bwMode="auto">
          <a:xfrm>
            <a:off x="3060353" y="4904350"/>
            <a:ext cx="42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158" name="Textfeld 44"/>
          <p:cNvSpPr txBox="1">
            <a:spLocks noChangeArrowheads="1"/>
          </p:cNvSpPr>
          <p:nvPr/>
        </p:nvSpPr>
        <p:spPr bwMode="auto">
          <a:xfrm>
            <a:off x="3393202" y="4905938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163" name="Textfeld 45"/>
          <p:cNvSpPr txBox="1">
            <a:spLocks noChangeArrowheads="1"/>
          </p:cNvSpPr>
          <p:nvPr/>
        </p:nvSpPr>
        <p:spPr bwMode="auto">
          <a:xfrm>
            <a:off x="3724447" y="4904350"/>
            <a:ext cx="377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164" name="Textfeld 46"/>
          <p:cNvSpPr txBox="1">
            <a:spLocks noChangeArrowheads="1"/>
          </p:cNvSpPr>
          <p:nvPr/>
        </p:nvSpPr>
        <p:spPr bwMode="auto">
          <a:xfrm>
            <a:off x="4061271" y="4905938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165" name="Textfeld 56"/>
          <p:cNvSpPr txBox="1">
            <a:spLocks noChangeArrowheads="1"/>
          </p:cNvSpPr>
          <p:nvPr/>
        </p:nvSpPr>
        <p:spPr bwMode="auto">
          <a:xfrm>
            <a:off x="4706590" y="4904351"/>
            <a:ext cx="400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166" name="Textfeld 57"/>
          <p:cNvSpPr txBox="1">
            <a:spLocks noChangeArrowheads="1"/>
          </p:cNvSpPr>
          <p:nvPr/>
        </p:nvSpPr>
        <p:spPr bwMode="auto">
          <a:xfrm>
            <a:off x="5011390" y="4904350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167" name="Textfeld 58"/>
          <p:cNvSpPr txBox="1">
            <a:spLocks noChangeArrowheads="1"/>
          </p:cNvSpPr>
          <p:nvPr/>
        </p:nvSpPr>
        <p:spPr bwMode="auto">
          <a:xfrm>
            <a:off x="5344765" y="4904350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168" name="Textfeld 59"/>
          <p:cNvSpPr txBox="1">
            <a:spLocks noChangeArrowheads="1"/>
          </p:cNvSpPr>
          <p:nvPr/>
        </p:nvSpPr>
        <p:spPr bwMode="auto">
          <a:xfrm>
            <a:off x="5652740" y="4904351"/>
            <a:ext cx="425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185" name="Textfeld 60"/>
          <p:cNvSpPr txBox="1">
            <a:spLocks noChangeArrowheads="1"/>
          </p:cNvSpPr>
          <p:nvPr/>
        </p:nvSpPr>
        <p:spPr bwMode="auto">
          <a:xfrm>
            <a:off x="5995136" y="4905938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187" name="Textfeld 61"/>
          <p:cNvSpPr txBox="1">
            <a:spLocks noChangeArrowheads="1"/>
          </p:cNvSpPr>
          <p:nvPr/>
        </p:nvSpPr>
        <p:spPr bwMode="auto">
          <a:xfrm>
            <a:off x="6346477" y="4904351"/>
            <a:ext cx="377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192" name="Textfeld 62"/>
          <p:cNvSpPr txBox="1">
            <a:spLocks noChangeArrowheads="1"/>
          </p:cNvSpPr>
          <p:nvPr/>
        </p:nvSpPr>
        <p:spPr bwMode="auto">
          <a:xfrm>
            <a:off x="6653659" y="4905938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193" name="Textfeld 192"/>
          <p:cNvSpPr txBox="1"/>
          <p:nvPr/>
        </p:nvSpPr>
        <p:spPr>
          <a:xfrm>
            <a:off x="2860110" y="4581128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wo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feld 193"/>
          <p:cNvSpPr txBox="1"/>
          <p:nvPr/>
        </p:nvSpPr>
        <p:spPr>
          <a:xfrm>
            <a:off x="5466445" y="4581128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5" name="Gerade Verbindung 194"/>
          <p:cNvCxnSpPr/>
          <p:nvPr/>
        </p:nvCxnSpPr>
        <p:spPr>
          <a:xfrm>
            <a:off x="7072197" y="536090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Gerade Verbindung 195"/>
          <p:cNvCxnSpPr/>
          <p:nvPr/>
        </p:nvCxnSpPr>
        <p:spPr>
          <a:xfrm>
            <a:off x="7072197" y="557405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feld 62"/>
          <p:cNvSpPr txBox="1">
            <a:spLocks noChangeArrowheads="1"/>
          </p:cNvSpPr>
          <p:nvPr/>
        </p:nvSpPr>
        <p:spPr bwMode="auto">
          <a:xfrm>
            <a:off x="7167476" y="5214909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10.4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feld 62"/>
          <p:cNvSpPr txBox="1">
            <a:spLocks noChangeArrowheads="1"/>
          </p:cNvSpPr>
          <p:nvPr/>
        </p:nvSpPr>
        <p:spPr bwMode="auto">
          <a:xfrm>
            <a:off x="7193124" y="5430856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test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feld 62"/>
          <p:cNvSpPr txBox="1">
            <a:spLocks noChangeArrowheads="1"/>
          </p:cNvSpPr>
          <p:nvPr/>
        </p:nvSpPr>
        <p:spPr bwMode="auto">
          <a:xfrm>
            <a:off x="7020272" y="5790061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0" name="Gerade Verbindung 199"/>
          <p:cNvCxnSpPr/>
          <p:nvPr/>
        </p:nvCxnSpPr>
        <p:spPr>
          <a:xfrm>
            <a:off x="2165654" y="4872157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200"/>
          <p:cNvCxnSpPr/>
          <p:nvPr/>
        </p:nvCxnSpPr>
        <p:spPr>
          <a:xfrm>
            <a:off x="4796083" y="4880705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feld 202"/>
          <p:cNvSpPr txBox="1"/>
          <p:nvPr/>
        </p:nvSpPr>
        <p:spPr>
          <a:xfrm>
            <a:off x="367513" y="518999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#3</a:t>
            </a:r>
            <a:endParaRPr lang="en-GB" b="1" dirty="0"/>
          </a:p>
        </p:txBody>
      </p:sp>
      <p:pic>
        <p:nvPicPr>
          <p:cNvPr id="1027" name="Picture 3" descr="S:\Arbeitsgruppen VIRO\AG_Sch\Lisa Müller_LiMü\Rep3 hgh_1 bis 14_36 bis 41_25062018.jpg"/>
          <p:cNvPicPr preferRelativeResize="0">
            <a:picLocks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42" t="38784" r="38649" b="56159"/>
          <a:stretch/>
        </p:blipFill>
        <p:spPr bwMode="auto">
          <a:xfrm>
            <a:off x="4755695" y="5928075"/>
            <a:ext cx="2282400" cy="2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Arbeitsgruppen VIRO\AG_Sch\Lisa Müller_LiMü\Rep 4 1-7, hgh.jpg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39574" r="48305" b="53371"/>
          <a:stretch/>
        </p:blipFill>
        <p:spPr bwMode="auto">
          <a:xfrm>
            <a:off x="2187939" y="5153246"/>
            <a:ext cx="2282400" cy="7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S:\Arbeitsgruppen VIRO\AG_Sch\Lisa Müller_LiMü\Rep 4 1-7, hgh.jpg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1" t="44447" r="16274" b="51189"/>
          <a:stretch/>
        </p:blipFill>
        <p:spPr bwMode="auto">
          <a:xfrm>
            <a:off x="2153257" y="5928074"/>
            <a:ext cx="2282400" cy="2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196147" y="1983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45" name="Rechteck 144"/>
          <p:cNvSpPr/>
          <p:nvPr/>
        </p:nvSpPr>
        <p:spPr>
          <a:xfrm>
            <a:off x="2550748" y="1983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46" name="Rechteck 145"/>
          <p:cNvSpPr/>
          <p:nvPr/>
        </p:nvSpPr>
        <p:spPr>
          <a:xfrm>
            <a:off x="2876284" y="1983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50" name="Rechteck 149"/>
          <p:cNvSpPr/>
          <p:nvPr/>
        </p:nvSpPr>
        <p:spPr>
          <a:xfrm>
            <a:off x="3195222" y="1983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51" name="Rechteck 150"/>
          <p:cNvSpPr/>
          <p:nvPr/>
        </p:nvSpPr>
        <p:spPr>
          <a:xfrm>
            <a:off x="3512132" y="1983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52" name="Rechteck 151"/>
          <p:cNvSpPr/>
          <p:nvPr/>
        </p:nvSpPr>
        <p:spPr>
          <a:xfrm>
            <a:off x="3814416" y="1983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53" name="Rechteck 152"/>
          <p:cNvSpPr/>
          <p:nvPr/>
        </p:nvSpPr>
        <p:spPr>
          <a:xfrm>
            <a:off x="4126298" y="1983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202" name="Rechteck 201"/>
          <p:cNvSpPr/>
          <p:nvPr/>
        </p:nvSpPr>
        <p:spPr>
          <a:xfrm>
            <a:off x="4762557" y="1983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204" name="Rechteck 203"/>
          <p:cNvSpPr/>
          <p:nvPr/>
        </p:nvSpPr>
        <p:spPr>
          <a:xfrm>
            <a:off x="5117158" y="19838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205" name="Rechteck 204"/>
          <p:cNvSpPr/>
          <p:nvPr/>
        </p:nvSpPr>
        <p:spPr>
          <a:xfrm>
            <a:off x="5382312" y="198385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206" name="Rechteck 205"/>
          <p:cNvSpPr/>
          <p:nvPr/>
        </p:nvSpPr>
        <p:spPr>
          <a:xfrm>
            <a:off x="5698250" y="198385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207" name="Rechteck 206"/>
          <p:cNvSpPr/>
          <p:nvPr/>
        </p:nvSpPr>
        <p:spPr>
          <a:xfrm>
            <a:off x="6026786" y="198385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208" name="Rechteck 207"/>
          <p:cNvSpPr/>
          <p:nvPr/>
        </p:nvSpPr>
        <p:spPr>
          <a:xfrm>
            <a:off x="6346322" y="198385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13</a:t>
            </a:r>
            <a:endParaRPr lang="de-DE" dirty="0"/>
          </a:p>
        </p:txBody>
      </p:sp>
      <p:sp>
        <p:nvSpPr>
          <p:cNvPr id="209" name="Rechteck 208"/>
          <p:cNvSpPr/>
          <p:nvPr/>
        </p:nvSpPr>
        <p:spPr>
          <a:xfrm>
            <a:off x="6666830" y="198385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14</a:t>
            </a:r>
            <a:endParaRPr lang="de-DE" dirty="0"/>
          </a:p>
        </p:txBody>
      </p:sp>
      <p:sp>
        <p:nvSpPr>
          <p:cNvPr id="224" name="Rechteck 223"/>
          <p:cNvSpPr/>
          <p:nvPr/>
        </p:nvSpPr>
        <p:spPr>
          <a:xfrm>
            <a:off x="2195736" y="41228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25" name="Rechteck 224"/>
          <p:cNvSpPr/>
          <p:nvPr/>
        </p:nvSpPr>
        <p:spPr>
          <a:xfrm>
            <a:off x="2550337" y="41228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6" name="Rechteck 225"/>
          <p:cNvSpPr/>
          <p:nvPr/>
        </p:nvSpPr>
        <p:spPr>
          <a:xfrm>
            <a:off x="2875873" y="41228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27" name="Rechteck 226"/>
          <p:cNvSpPr/>
          <p:nvPr/>
        </p:nvSpPr>
        <p:spPr>
          <a:xfrm>
            <a:off x="3194811" y="41228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228" name="Rechteck 227"/>
          <p:cNvSpPr/>
          <p:nvPr/>
        </p:nvSpPr>
        <p:spPr>
          <a:xfrm>
            <a:off x="3511721" y="41228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229" name="Rechteck 228"/>
          <p:cNvSpPr/>
          <p:nvPr/>
        </p:nvSpPr>
        <p:spPr>
          <a:xfrm>
            <a:off x="3814005" y="41228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230" name="Rechteck 229"/>
          <p:cNvSpPr/>
          <p:nvPr/>
        </p:nvSpPr>
        <p:spPr>
          <a:xfrm>
            <a:off x="4125887" y="41228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231" name="Rechteck 230"/>
          <p:cNvSpPr/>
          <p:nvPr/>
        </p:nvSpPr>
        <p:spPr>
          <a:xfrm>
            <a:off x="4762146" y="41228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232" name="Rechteck 231"/>
          <p:cNvSpPr/>
          <p:nvPr/>
        </p:nvSpPr>
        <p:spPr>
          <a:xfrm>
            <a:off x="5116747" y="41228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233" name="Rechteck 232"/>
          <p:cNvSpPr/>
          <p:nvPr/>
        </p:nvSpPr>
        <p:spPr>
          <a:xfrm>
            <a:off x="5381901" y="41228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234" name="Rechteck 233"/>
          <p:cNvSpPr/>
          <p:nvPr/>
        </p:nvSpPr>
        <p:spPr>
          <a:xfrm>
            <a:off x="5697839" y="41228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235" name="Rechteck 234"/>
          <p:cNvSpPr/>
          <p:nvPr/>
        </p:nvSpPr>
        <p:spPr>
          <a:xfrm>
            <a:off x="6026375" y="41228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236" name="Rechteck 235"/>
          <p:cNvSpPr/>
          <p:nvPr/>
        </p:nvSpPr>
        <p:spPr>
          <a:xfrm>
            <a:off x="6345911" y="41228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13</a:t>
            </a:r>
            <a:endParaRPr lang="de-DE" dirty="0"/>
          </a:p>
        </p:txBody>
      </p:sp>
      <p:sp>
        <p:nvSpPr>
          <p:cNvPr id="237" name="Rechteck 236"/>
          <p:cNvSpPr/>
          <p:nvPr/>
        </p:nvSpPr>
        <p:spPr>
          <a:xfrm>
            <a:off x="6666419" y="41228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14</a:t>
            </a:r>
            <a:endParaRPr lang="de-DE" dirty="0"/>
          </a:p>
        </p:txBody>
      </p:sp>
      <p:sp>
        <p:nvSpPr>
          <p:cNvPr id="238" name="Rechteck 237"/>
          <p:cNvSpPr/>
          <p:nvPr/>
        </p:nvSpPr>
        <p:spPr>
          <a:xfrm>
            <a:off x="2195736" y="61221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39" name="Rechteck 238"/>
          <p:cNvSpPr/>
          <p:nvPr/>
        </p:nvSpPr>
        <p:spPr>
          <a:xfrm>
            <a:off x="2550337" y="61221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40" name="Rechteck 239"/>
          <p:cNvSpPr/>
          <p:nvPr/>
        </p:nvSpPr>
        <p:spPr>
          <a:xfrm>
            <a:off x="2875873" y="61221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41" name="Rechteck 240"/>
          <p:cNvSpPr/>
          <p:nvPr/>
        </p:nvSpPr>
        <p:spPr>
          <a:xfrm>
            <a:off x="3194811" y="61221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242" name="Rechteck 241"/>
          <p:cNvSpPr/>
          <p:nvPr/>
        </p:nvSpPr>
        <p:spPr>
          <a:xfrm>
            <a:off x="3511721" y="61221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243" name="Rechteck 242"/>
          <p:cNvSpPr/>
          <p:nvPr/>
        </p:nvSpPr>
        <p:spPr>
          <a:xfrm>
            <a:off x="3814005" y="61221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244" name="Rechteck 243"/>
          <p:cNvSpPr/>
          <p:nvPr/>
        </p:nvSpPr>
        <p:spPr>
          <a:xfrm>
            <a:off x="4125887" y="61221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245" name="Rechteck 244"/>
          <p:cNvSpPr/>
          <p:nvPr/>
        </p:nvSpPr>
        <p:spPr>
          <a:xfrm>
            <a:off x="4762146" y="61221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246" name="Rechteck 245"/>
          <p:cNvSpPr/>
          <p:nvPr/>
        </p:nvSpPr>
        <p:spPr>
          <a:xfrm>
            <a:off x="5116747" y="61221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247" name="Rechteck 246"/>
          <p:cNvSpPr/>
          <p:nvPr/>
        </p:nvSpPr>
        <p:spPr>
          <a:xfrm>
            <a:off x="5381901" y="61221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248" name="Rechteck 247"/>
          <p:cNvSpPr/>
          <p:nvPr/>
        </p:nvSpPr>
        <p:spPr>
          <a:xfrm>
            <a:off x="5697839" y="61221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249" name="Rechteck 248"/>
          <p:cNvSpPr/>
          <p:nvPr/>
        </p:nvSpPr>
        <p:spPr>
          <a:xfrm>
            <a:off x="6026375" y="61221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250" name="Rechteck 249"/>
          <p:cNvSpPr/>
          <p:nvPr/>
        </p:nvSpPr>
        <p:spPr>
          <a:xfrm>
            <a:off x="6345911" y="61221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13</a:t>
            </a:r>
            <a:endParaRPr lang="de-DE" dirty="0"/>
          </a:p>
        </p:txBody>
      </p:sp>
      <p:sp>
        <p:nvSpPr>
          <p:cNvPr id="251" name="Rechteck 250"/>
          <p:cNvSpPr/>
          <p:nvPr/>
        </p:nvSpPr>
        <p:spPr>
          <a:xfrm>
            <a:off x="6666419" y="61221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14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39500" r="49408" b="51088"/>
          <a:stretch/>
        </p:blipFill>
        <p:spPr>
          <a:xfrm>
            <a:off x="2312210" y="877105"/>
            <a:ext cx="4723706" cy="879809"/>
          </a:xfrm>
          <a:prstGeom prst="rect">
            <a:avLst/>
          </a:prstGeom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29001" r="52250" b="64927"/>
          <a:stretch/>
        </p:blipFill>
        <p:spPr>
          <a:xfrm>
            <a:off x="2303663" y="1831337"/>
            <a:ext cx="4732253" cy="416430"/>
          </a:xfrm>
          <a:prstGeom prst="rect">
            <a:avLst/>
          </a:prstGeom>
          <a:ln>
            <a:noFill/>
          </a:ln>
        </p:spPr>
      </p:pic>
      <p:sp>
        <p:nvSpPr>
          <p:cNvPr id="6" name="Textfeld 40"/>
          <p:cNvSpPr txBox="1">
            <a:spLocks noChangeArrowheads="1"/>
          </p:cNvSpPr>
          <p:nvPr/>
        </p:nvSpPr>
        <p:spPr bwMode="auto">
          <a:xfrm>
            <a:off x="2290322" y="651033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7" name="Textfeld 41"/>
          <p:cNvSpPr txBox="1">
            <a:spLocks noChangeArrowheads="1"/>
          </p:cNvSpPr>
          <p:nvPr/>
        </p:nvSpPr>
        <p:spPr bwMode="auto">
          <a:xfrm>
            <a:off x="2596709" y="652621"/>
            <a:ext cx="41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8" name="Textfeld 42"/>
          <p:cNvSpPr txBox="1">
            <a:spLocks noChangeArrowheads="1"/>
          </p:cNvSpPr>
          <p:nvPr/>
        </p:nvSpPr>
        <p:spPr bwMode="auto">
          <a:xfrm>
            <a:off x="2929290" y="651034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9" name="Textfeld 43"/>
          <p:cNvSpPr txBox="1">
            <a:spLocks noChangeArrowheads="1"/>
          </p:cNvSpPr>
          <p:nvPr/>
        </p:nvSpPr>
        <p:spPr bwMode="auto">
          <a:xfrm>
            <a:off x="3236472" y="651033"/>
            <a:ext cx="42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10" name="Textfeld 44"/>
          <p:cNvSpPr txBox="1">
            <a:spLocks noChangeArrowheads="1"/>
          </p:cNvSpPr>
          <p:nvPr/>
        </p:nvSpPr>
        <p:spPr bwMode="auto">
          <a:xfrm>
            <a:off x="3569321" y="652621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11" name="Textfeld 45"/>
          <p:cNvSpPr txBox="1">
            <a:spLocks noChangeArrowheads="1"/>
          </p:cNvSpPr>
          <p:nvPr/>
        </p:nvSpPr>
        <p:spPr bwMode="auto">
          <a:xfrm>
            <a:off x="3900566" y="651033"/>
            <a:ext cx="377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12" name="Textfeld 46"/>
          <p:cNvSpPr txBox="1">
            <a:spLocks noChangeArrowheads="1"/>
          </p:cNvSpPr>
          <p:nvPr/>
        </p:nvSpPr>
        <p:spPr bwMode="auto">
          <a:xfrm>
            <a:off x="4227342" y="652621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13" name="Textfeld 56"/>
          <p:cNvSpPr txBox="1">
            <a:spLocks noChangeArrowheads="1"/>
          </p:cNvSpPr>
          <p:nvPr/>
        </p:nvSpPr>
        <p:spPr bwMode="auto">
          <a:xfrm>
            <a:off x="4535911" y="651034"/>
            <a:ext cx="400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14" name="Textfeld 57"/>
          <p:cNvSpPr txBox="1">
            <a:spLocks noChangeArrowheads="1"/>
          </p:cNvSpPr>
          <p:nvPr/>
        </p:nvSpPr>
        <p:spPr bwMode="auto">
          <a:xfrm>
            <a:off x="4840711" y="651033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15" name="Textfeld 58"/>
          <p:cNvSpPr txBox="1">
            <a:spLocks noChangeArrowheads="1"/>
          </p:cNvSpPr>
          <p:nvPr/>
        </p:nvSpPr>
        <p:spPr bwMode="auto">
          <a:xfrm>
            <a:off x="5174086" y="651033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16" name="Textfeld 59"/>
          <p:cNvSpPr txBox="1">
            <a:spLocks noChangeArrowheads="1"/>
          </p:cNvSpPr>
          <p:nvPr/>
        </p:nvSpPr>
        <p:spPr bwMode="auto">
          <a:xfrm>
            <a:off x="5482061" y="651034"/>
            <a:ext cx="425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17" name="Textfeld 60"/>
          <p:cNvSpPr txBox="1">
            <a:spLocks noChangeArrowheads="1"/>
          </p:cNvSpPr>
          <p:nvPr/>
        </p:nvSpPr>
        <p:spPr bwMode="auto">
          <a:xfrm>
            <a:off x="5824457" y="652621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18" name="Textfeld 61"/>
          <p:cNvSpPr txBox="1">
            <a:spLocks noChangeArrowheads="1"/>
          </p:cNvSpPr>
          <p:nvPr/>
        </p:nvSpPr>
        <p:spPr bwMode="auto">
          <a:xfrm>
            <a:off x="6175798" y="651034"/>
            <a:ext cx="377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19" name="Textfeld 62"/>
          <p:cNvSpPr txBox="1">
            <a:spLocks noChangeArrowheads="1"/>
          </p:cNvSpPr>
          <p:nvPr/>
        </p:nvSpPr>
        <p:spPr bwMode="auto">
          <a:xfrm>
            <a:off x="6482980" y="652621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CT</a:t>
            </a:r>
          </a:p>
        </p:txBody>
      </p:sp>
      <p:cxnSp>
        <p:nvCxnSpPr>
          <p:cNvPr id="20" name="Gerade Verbindung 19"/>
          <p:cNvCxnSpPr/>
          <p:nvPr/>
        </p:nvCxnSpPr>
        <p:spPr>
          <a:xfrm>
            <a:off x="7111395" y="126991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7111395" y="139389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62"/>
          <p:cNvSpPr txBox="1">
            <a:spLocks noChangeArrowheads="1"/>
          </p:cNvSpPr>
          <p:nvPr/>
        </p:nvSpPr>
        <p:spPr bwMode="auto">
          <a:xfrm>
            <a:off x="7199330" y="1098518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12.2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62"/>
          <p:cNvSpPr txBox="1">
            <a:spLocks noChangeArrowheads="1"/>
          </p:cNvSpPr>
          <p:nvPr/>
        </p:nvSpPr>
        <p:spPr bwMode="auto">
          <a:xfrm>
            <a:off x="7230465" y="1276096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test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62"/>
          <p:cNvSpPr txBox="1">
            <a:spLocks noChangeArrowheads="1"/>
          </p:cNvSpPr>
          <p:nvPr/>
        </p:nvSpPr>
        <p:spPr bwMode="auto">
          <a:xfrm>
            <a:off x="7100747" y="1857429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012149" y="361504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wo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302392" y="361504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Gerade Verbindung 26"/>
          <p:cNvCxnSpPr/>
          <p:nvPr/>
        </p:nvCxnSpPr>
        <p:spPr>
          <a:xfrm>
            <a:off x="2317693" y="652533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4632030" y="661081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323528" y="140348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#1</a:t>
            </a:r>
            <a:endParaRPr lang="en-GB" b="1" dirty="0"/>
          </a:p>
        </p:txBody>
      </p:sp>
      <p:sp>
        <p:nvSpPr>
          <p:cNvPr id="61" name="Textfeld 60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1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feld 40"/>
          <p:cNvSpPr txBox="1">
            <a:spLocks noChangeArrowheads="1"/>
          </p:cNvSpPr>
          <p:nvPr/>
        </p:nvSpPr>
        <p:spPr bwMode="auto">
          <a:xfrm>
            <a:off x="2293073" y="3079179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64" name="Textfeld 41"/>
          <p:cNvSpPr txBox="1">
            <a:spLocks noChangeArrowheads="1"/>
          </p:cNvSpPr>
          <p:nvPr/>
        </p:nvSpPr>
        <p:spPr bwMode="auto">
          <a:xfrm>
            <a:off x="2599460" y="3080767"/>
            <a:ext cx="41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65" name="Textfeld 42"/>
          <p:cNvSpPr txBox="1">
            <a:spLocks noChangeArrowheads="1"/>
          </p:cNvSpPr>
          <p:nvPr/>
        </p:nvSpPr>
        <p:spPr bwMode="auto">
          <a:xfrm>
            <a:off x="2932041" y="3079180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66" name="Textfeld 43"/>
          <p:cNvSpPr txBox="1">
            <a:spLocks noChangeArrowheads="1"/>
          </p:cNvSpPr>
          <p:nvPr/>
        </p:nvSpPr>
        <p:spPr bwMode="auto">
          <a:xfrm>
            <a:off x="3239223" y="3079179"/>
            <a:ext cx="42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67" name="Textfeld 44"/>
          <p:cNvSpPr txBox="1">
            <a:spLocks noChangeArrowheads="1"/>
          </p:cNvSpPr>
          <p:nvPr/>
        </p:nvSpPr>
        <p:spPr bwMode="auto">
          <a:xfrm>
            <a:off x="3572072" y="3080767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68" name="Textfeld 45"/>
          <p:cNvSpPr txBox="1">
            <a:spLocks noChangeArrowheads="1"/>
          </p:cNvSpPr>
          <p:nvPr/>
        </p:nvSpPr>
        <p:spPr bwMode="auto">
          <a:xfrm>
            <a:off x="3903317" y="3079179"/>
            <a:ext cx="377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69" name="Textfeld 46"/>
          <p:cNvSpPr txBox="1">
            <a:spLocks noChangeArrowheads="1"/>
          </p:cNvSpPr>
          <p:nvPr/>
        </p:nvSpPr>
        <p:spPr bwMode="auto">
          <a:xfrm>
            <a:off x="4230093" y="3080767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70" name="Textfeld 56"/>
          <p:cNvSpPr txBox="1">
            <a:spLocks noChangeArrowheads="1"/>
          </p:cNvSpPr>
          <p:nvPr/>
        </p:nvSpPr>
        <p:spPr bwMode="auto">
          <a:xfrm>
            <a:off x="4707549" y="3079180"/>
            <a:ext cx="400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71" name="Textfeld 57"/>
          <p:cNvSpPr txBox="1">
            <a:spLocks noChangeArrowheads="1"/>
          </p:cNvSpPr>
          <p:nvPr/>
        </p:nvSpPr>
        <p:spPr bwMode="auto">
          <a:xfrm>
            <a:off x="5012349" y="3079179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72" name="Textfeld 58"/>
          <p:cNvSpPr txBox="1">
            <a:spLocks noChangeArrowheads="1"/>
          </p:cNvSpPr>
          <p:nvPr/>
        </p:nvSpPr>
        <p:spPr bwMode="auto">
          <a:xfrm>
            <a:off x="5345724" y="3079179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73" name="Textfeld 59"/>
          <p:cNvSpPr txBox="1">
            <a:spLocks noChangeArrowheads="1"/>
          </p:cNvSpPr>
          <p:nvPr/>
        </p:nvSpPr>
        <p:spPr bwMode="auto">
          <a:xfrm>
            <a:off x="5653699" y="3079180"/>
            <a:ext cx="425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74" name="Textfeld 60"/>
          <p:cNvSpPr txBox="1">
            <a:spLocks noChangeArrowheads="1"/>
          </p:cNvSpPr>
          <p:nvPr/>
        </p:nvSpPr>
        <p:spPr bwMode="auto">
          <a:xfrm>
            <a:off x="5996095" y="3080767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75" name="Textfeld 61"/>
          <p:cNvSpPr txBox="1">
            <a:spLocks noChangeArrowheads="1"/>
          </p:cNvSpPr>
          <p:nvPr/>
        </p:nvSpPr>
        <p:spPr bwMode="auto">
          <a:xfrm>
            <a:off x="6347436" y="3079180"/>
            <a:ext cx="377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76" name="Textfeld 62"/>
          <p:cNvSpPr txBox="1">
            <a:spLocks noChangeArrowheads="1"/>
          </p:cNvSpPr>
          <p:nvPr/>
        </p:nvSpPr>
        <p:spPr bwMode="auto">
          <a:xfrm>
            <a:off x="6654618" y="3080767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3014900" y="2789650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wo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5474030" y="2789650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Gerade Verbindung 78"/>
          <p:cNvCxnSpPr/>
          <p:nvPr/>
        </p:nvCxnSpPr>
        <p:spPr>
          <a:xfrm>
            <a:off x="2320444" y="3080679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>
            <a:off x="4803668" y="3089227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>
            <a:off x="7127722" y="353685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7127722" y="370612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62"/>
          <p:cNvSpPr txBox="1">
            <a:spLocks noChangeArrowheads="1"/>
          </p:cNvSpPr>
          <p:nvPr/>
        </p:nvSpPr>
        <p:spPr bwMode="auto">
          <a:xfrm>
            <a:off x="7224124" y="3365459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12.2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feld 62"/>
          <p:cNvSpPr txBox="1">
            <a:spLocks noChangeArrowheads="1"/>
          </p:cNvSpPr>
          <p:nvPr/>
        </p:nvSpPr>
        <p:spPr bwMode="auto">
          <a:xfrm>
            <a:off x="7246792" y="3588321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test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367513" y="340452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#2</a:t>
            </a:r>
            <a:endParaRPr lang="en-GB" b="1" dirty="0"/>
          </a:p>
        </p:txBody>
      </p:sp>
      <p:pic>
        <p:nvPicPr>
          <p:cNvPr id="88" name="Picture 2" descr="S:\Arbeitsgruppen VIRO\AG_Sch\Lisa Müller_LiMü\2018-Jun-07_17-10-20 hgh 8-21.jp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01" t="49613" r="27439" b="47494"/>
          <a:stretch/>
        </p:blipFill>
        <p:spPr bwMode="auto">
          <a:xfrm>
            <a:off x="2312209" y="3986129"/>
            <a:ext cx="2347200" cy="2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S:\Arbeitsgruppen VIRO\AG_Sch\Lisa Müller_LiMü\2018-Jun-07_17-23-36 hgh 22-35.jpg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5" t="65047" r="50000" b="32250"/>
          <a:stretch/>
        </p:blipFill>
        <p:spPr bwMode="auto">
          <a:xfrm>
            <a:off x="4729408" y="3986129"/>
            <a:ext cx="2347200" cy="2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S:\Arbeitsgruppen VIRO\AG_Sch\Lisa Müller_LiMü\2018-Jun-06_15-56-53 15-28.jpg"/>
          <p:cNvPicPr preferRelativeResize="0">
            <a:picLocks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6" t="50476" r="53057" b="42137"/>
          <a:stretch/>
        </p:blipFill>
        <p:spPr bwMode="auto">
          <a:xfrm>
            <a:off x="2303662" y="3356992"/>
            <a:ext cx="23472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feld 62"/>
          <p:cNvSpPr txBox="1">
            <a:spLocks noChangeArrowheads="1"/>
          </p:cNvSpPr>
          <p:nvPr/>
        </p:nvSpPr>
        <p:spPr bwMode="auto">
          <a:xfrm>
            <a:off x="7100747" y="3942172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S:\Arbeitsgruppen VIRO\AG_Sch\Lisa Müller_LiMü\2018-Jun-20_17-00-00 22-35.jpg"/>
          <p:cNvPicPr preferRelativeResize="0"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44622" r="53246" b="49371"/>
          <a:stretch/>
        </p:blipFill>
        <p:spPr bwMode="auto">
          <a:xfrm>
            <a:off x="4737305" y="3356992"/>
            <a:ext cx="23472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feld 91"/>
          <p:cNvSpPr txBox="1"/>
          <p:nvPr/>
        </p:nvSpPr>
        <p:spPr>
          <a:xfrm>
            <a:off x="367513" y="53012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#3</a:t>
            </a:r>
            <a:endParaRPr lang="en-GB" b="1" dirty="0"/>
          </a:p>
        </p:txBody>
      </p:sp>
      <p:sp>
        <p:nvSpPr>
          <p:cNvPr id="94" name="Textfeld 40"/>
          <p:cNvSpPr txBox="1">
            <a:spLocks noChangeArrowheads="1"/>
          </p:cNvSpPr>
          <p:nvPr/>
        </p:nvSpPr>
        <p:spPr bwMode="auto">
          <a:xfrm>
            <a:off x="2296319" y="4951387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96" name="Textfeld 41"/>
          <p:cNvSpPr txBox="1">
            <a:spLocks noChangeArrowheads="1"/>
          </p:cNvSpPr>
          <p:nvPr/>
        </p:nvSpPr>
        <p:spPr bwMode="auto">
          <a:xfrm>
            <a:off x="2602706" y="4952975"/>
            <a:ext cx="41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97" name="Textfeld 42"/>
          <p:cNvSpPr txBox="1">
            <a:spLocks noChangeArrowheads="1"/>
          </p:cNvSpPr>
          <p:nvPr/>
        </p:nvSpPr>
        <p:spPr bwMode="auto">
          <a:xfrm>
            <a:off x="2935287" y="4951388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98" name="Textfeld 43"/>
          <p:cNvSpPr txBox="1">
            <a:spLocks noChangeArrowheads="1"/>
          </p:cNvSpPr>
          <p:nvPr/>
        </p:nvSpPr>
        <p:spPr bwMode="auto">
          <a:xfrm>
            <a:off x="3242469" y="4951387"/>
            <a:ext cx="42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99" name="Textfeld 44"/>
          <p:cNvSpPr txBox="1">
            <a:spLocks noChangeArrowheads="1"/>
          </p:cNvSpPr>
          <p:nvPr/>
        </p:nvSpPr>
        <p:spPr bwMode="auto">
          <a:xfrm>
            <a:off x="3575318" y="4952975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100" name="Textfeld 45"/>
          <p:cNvSpPr txBox="1">
            <a:spLocks noChangeArrowheads="1"/>
          </p:cNvSpPr>
          <p:nvPr/>
        </p:nvSpPr>
        <p:spPr bwMode="auto">
          <a:xfrm>
            <a:off x="3906563" y="4951387"/>
            <a:ext cx="377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101" name="Textfeld 46"/>
          <p:cNvSpPr txBox="1">
            <a:spLocks noChangeArrowheads="1"/>
          </p:cNvSpPr>
          <p:nvPr/>
        </p:nvSpPr>
        <p:spPr bwMode="auto">
          <a:xfrm>
            <a:off x="4233339" y="4952975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CT</a:t>
            </a:r>
          </a:p>
        </p:txBody>
      </p:sp>
      <p:sp>
        <p:nvSpPr>
          <p:cNvPr id="102" name="Textfeld 56"/>
          <p:cNvSpPr txBox="1">
            <a:spLocks noChangeArrowheads="1"/>
          </p:cNvSpPr>
          <p:nvPr/>
        </p:nvSpPr>
        <p:spPr bwMode="auto">
          <a:xfrm>
            <a:off x="4707549" y="4951388"/>
            <a:ext cx="400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103" name="Textfeld 57"/>
          <p:cNvSpPr txBox="1">
            <a:spLocks noChangeArrowheads="1"/>
          </p:cNvSpPr>
          <p:nvPr/>
        </p:nvSpPr>
        <p:spPr bwMode="auto">
          <a:xfrm>
            <a:off x="5012349" y="4951387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104" name="Textfeld 58"/>
          <p:cNvSpPr txBox="1">
            <a:spLocks noChangeArrowheads="1"/>
          </p:cNvSpPr>
          <p:nvPr/>
        </p:nvSpPr>
        <p:spPr bwMode="auto">
          <a:xfrm>
            <a:off x="5345724" y="4951387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105" name="Textfeld 59"/>
          <p:cNvSpPr txBox="1">
            <a:spLocks noChangeArrowheads="1"/>
          </p:cNvSpPr>
          <p:nvPr/>
        </p:nvSpPr>
        <p:spPr bwMode="auto">
          <a:xfrm>
            <a:off x="5653699" y="4951388"/>
            <a:ext cx="425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106" name="Textfeld 60"/>
          <p:cNvSpPr txBox="1">
            <a:spLocks noChangeArrowheads="1"/>
          </p:cNvSpPr>
          <p:nvPr/>
        </p:nvSpPr>
        <p:spPr bwMode="auto">
          <a:xfrm>
            <a:off x="5996095" y="4952975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107" name="Textfeld 61"/>
          <p:cNvSpPr txBox="1">
            <a:spLocks noChangeArrowheads="1"/>
          </p:cNvSpPr>
          <p:nvPr/>
        </p:nvSpPr>
        <p:spPr bwMode="auto">
          <a:xfrm>
            <a:off x="6347436" y="4951388"/>
            <a:ext cx="377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108" name="Textfeld 62"/>
          <p:cNvSpPr txBox="1">
            <a:spLocks noChangeArrowheads="1"/>
          </p:cNvSpPr>
          <p:nvPr/>
        </p:nvSpPr>
        <p:spPr bwMode="auto">
          <a:xfrm>
            <a:off x="6654618" y="4952975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CT</a:t>
            </a:r>
          </a:p>
        </p:txBody>
      </p:sp>
      <p:cxnSp>
        <p:nvCxnSpPr>
          <p:cNvPr id="109" name="Gerade Verbindung 108"/>
          <p:cNvCxnSpPr/>
          <p:nvPr/>
        </p:nvCxnSpPr>
        <p:spPr>
          <a:xfrm>
            <a:off x="2323690" y="4952887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4803668" y="4961435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>
            <a:off x="7127722" y="540906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7127722" y="558679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feld 62"/>
          <p:cNvSpPr txBox="1">
            <a:spLocks noChangeArrowheads="1"/>
          </p:cNvSpPr>
          <p:nvPr/>
        </p:nvSpPr>
        <p:spPr bwMode="auto">
          <a:xfrm>
            <a:off x="7224124" y="5254601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12.2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feld 62"/>
          <p:cNvSpPr txBox="1">
            <a:spLocks noChangeArrowheads="1"/>
          </p:cNvSpPr>
          <p:nvPr/>
        </p:nvSpPr>
        <p:spPr bwMode="auto">
          <a:xfrm>
            <a:off x="7246792" y="5453691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test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3016399" y="4696569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wo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5472283" y="4696569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S:\Arbeitsgruppen VIRO\AG_Sch\Lisa Müller_LiMü\2018-Jun-22_10-48-26_proben 15 bis 28_Replikat3-1.jpg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35097" r="59246" b="57997"/>
          <a:stretch/>
        </p:blipFill>
        <p:spPr bwMode="auto">
          <a:xfrm>
            <a:off x="2293072" y="5199958"/>
            <a:ext cx="23472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feld 62"/>
          <p:cNvSpPr txBox="1">
            <a:spLocks noChangeArrowheads="1"/>
          </p:cNvSpPr>
          <p:nvPr/>
        </p:nvSpPr>
        <p:spPr bwMode="auto">
          <a:xfrm>
            <a:off x="7100747" y="5822598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S:\Arbeitsgruppen VIRO\AG_Sch\Lisa Müller_LiMü\Rep3 hgh_15 bis 28_25062018.jpg"/>
          <p:cNvPicPr preferRelativeResize="0">
            <a:picLocks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41180" r="54165" b="54737"/>
          <a:stretch/>
        </p:blipFill>
        <p:spPr bwMode="auto">
          <a:xfrm>
            <a:off x="2278376" y="5833629"/>
            <a:ext cx="2347200" cy="2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:\Arbeitsgruppen VIRO\AG_Sch\Lisa Müller_LiMü\Rep 4 22-28, hgh.jpg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61047" r="18712" b="34287"/>
          <a:stretch/>
        </p:blipFill>
        <p:spPr bwMode="auto">
          <a:xfrm>
            <a:off x="4726163" y="5833629"/>
            <a:ext cx="2347200" cy="2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Arbeitsgruppen VIRO\AG_Sch\Lisa Müller_LiMü\22_28 vollständig.jpg"/>
          <p:cNvPicPr preferRelativeResize="0">
            <a:picLocks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93" t="48013" r="29358" b="44570"/>
          <a:stretch/>
        </p:blipFill>
        <p:spPr bwMode="auto">
          <a:xfrm>
            <a:off x="4734060" y="5199958"/>
            <a:ext cx="23472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chteck 116"/>
          <p:cNvSpPr/>
          <p:nvPr/>
        </p:nvSpPr>
        <p:spPr>
          <a:xfrm>
            <a:off x="2346909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18" name="Rechteck 117"/>
          <p:cNvSpPr/>
          <p:nvPr/>
        </p:nvSpPr>
        <p:spPr>
          <a:xfrm>
            <a:off x="2676109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20" name="Rechteck 119"/>
          <p:cNvSpPr/>
          <p:nvPr/>
        </p:nvSpPr>
        <p:spPr>
          <a:xfrm>
            <a:off x="3001645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21" name="Rechteck 120"/>
          <p:cNvSpPr/>
          <p:nvPr/>
        </p:nvSpPr>
        <p:spPr>
          <a:xfrm>
            <a:off x="3345984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22" name="Rechteck 121"/>
          <p:cNvSpPr/>
          <p:nvPr/>
        </p:nvSpPr>
        <p:spPr>
          <a:xfrm>
            <a:off x="3696762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23" name="Rechteck 122"/>
          <p:cNvSpPr/>
          <p:nvPr/>
        </p:nvSpPr>
        <p:spPr>
          <a:xfrm>
            <a:off x="4015980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24" name="Rechteck 123"/>
          <p:cNvSpPr/>
          <p:nvPr/>
        </p:nvSpPr>
        <p:spPr>
          <a:xfrm>
            <a:off x="4367723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25" name="Rechteck 124"/>
          <p:cNvSpPr/>
          <p:nvPr/>
        </p:nvSpPr>
        <p:spPr>
          <a:xfrm>
            <a:off x="4694810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126" name="Rechteck 125"/>
          <p:cNvSpPr/>
          <p:nvPr/>
        </p:nvSpPr>
        <p:spPr>
          <a:xfrm>
            <a:off x="5080328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127" name="Rechteck 126"/>
          <p:cNvSpPr/>
          <p:nvPr/>
        </p:nvSpPr>
        <p:spPr>
          <a:xfrm>
            <a:off x="5355621" y="21955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128" name="Rechteck 127"/>
          <p:cNvSpPr/>
          <p:nvPr/>
        </p:nvSpPr>
        <p:spPr>
          <a:xfrm>
            <a:off x="5724128" y="21955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129" name="Rechteck 128"/>
          <p:cNvSpPr/>
          <p:nvPr/>
        </p:nvSpPr>
        <p:spPr>
          <a:xfrm>
            <a:off x="6046028" y="21955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130" name="Rechteck 129"/>
          <p:cNvSpPr/>
          <p:nvPr/>
        </p:nvSpPr>
        <p:spPr>
          <a:xfrm>
            <a:off x="6372200" y="21955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13</a:t>
            </a:r>
            <a:endParaRPr lang="de-DE" dirty="0"/>
          </a:p>
        </p:txBody>
      </p:sp>
      <p:sp>
        <p:nvSpPr>
          <p:cNvPr id="131" name="Rechteck 130"/>
          <p:cNvSpPr/>
          <p:nvPr/>
        </p:nvSpPr>
        <p:spPr>
          <a:xfrm>
            <a:off x="6685633" y="21955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14</a:t>
            </a:r>
            <a:endParaRPr lang="de-DE" dirty="0"/>
          </a:p>
        </p:txBody>
      </p:sp>
      <p:sp>
        <p:nvSpPr>
          <p:cNvPr id="132" name="Rechteck 131"/>
          <p:cNvSpPr/>
          <p:nvPr/>
        </p:nvSpPr>
        <p:spPr>
          <a:xfrm>
            <a:off x="2339752" y="41609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33" name="Rechteck 132"/>
          <p:cNvSpPr/>
          <p:nvPr/>
        </p:nvSpPr>
        <p:spPr>
          <a:xfrm>
            <a:off x="2668952" y="41609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34" name="Rechteck 133"/>
          <p:cNvSpPr/>
          <p:nvPr/>
        </p:nvSpPr>
        <p:spPr>
          <a:xfrm>
            <a:off x="2994488" y="41609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35" name="Rechteck 134"/>
          <p:cNvSpPr/>
          <p:nvPr/>
        </p:nvSpPr>
        <p:spPr>
          <a:xfrm>
            <a:off x="3338827" y="41609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36" name="Rechteck 135"/>
          <p:cNvSpPr/>
          <p:nvPr/>
        </p:nvSpPr>
        <p:spPr>
          <a:xfrm>
            <a:off x="3664204" y="41609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37" name="Rechteck 136"/>
          <p:cNvSpPr/>
          <p:nvPr/>
        </p:nvSpPr>
        <p:spPr>
          <a:xfrm>
            <a:off x="3991889" y="41609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38" name="Rechteck 137"/>
          <p:cNvSpPr/>
          <p:nvPr/>
        </p:nvSpPr>
        <p:spPr>
          <a:xfrm>
            <a:off x="4326698" y="41609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39" name="Rechteck 138"/>
          <p:cNvSpPr/>
          <p:nvPr/>
        </p:nvSpPr>
        <p:spPr>
          <a:xfrm>
            <a:off x="4738455" y="41609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140" name="Rechteck 139"/>
          <p:cNvSpPr/>
          <p:nvPr/>
        </p:nvSpPr>
        <p:spPr>
          <a:xfrm>
            <a:off x="5098572" y="41609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141" name="Rechteck 140"/>
          <p:cNvSpPr/>
          <p:nvPr/>
        </p:nvSpPr>
        <p:spPr>
          <a:xfrm>
            <a:off x="5348464" y="416099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142" name="Rechteck 141"/>
          <p:cNvSpPr/>
          <p:nvPr/>
        </p:nvSpPr>
        <p:spPr>
          <a:xfrm>
            <a:off x="5700037" y="416099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143" name="Rechteck 142"/>
          <p:cNvSpPr/>
          <p:nvPr/>
        </p:nvSpPr>
        <p:spPr>
          <a:xfrm>
            <a:off x="6030404" y="416099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144" name="Rechteck 143"/>
          <p:cNvSpPr/>
          <p:nvPr/>
        </p:nvSpPr>
        <p:spPr>
          <a:xfrm>
            <a:off x="6365043" y="416099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13</a:t>
            </a:r>
            <a:endParaRPr lang="de-DE" dirty="0"/>
          </a:p>
        </p:txBody>
      </p:sp>
      <p:sp>
        <p:nvSpPr>
          <p:cNvPr id="145" name="Rechteck 144"/>
          <p:cNvSpPr/>
          <p:nvPr/>
        </p:nvSpPr>
        <p:spPr>
          <a:xfrm>
            <a:off x="6678476" y="416099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14</a:t>
            </a:r>
            <a:endParaRPr lang="de-DE" dirty="0"/>
          </a:p>
        </p:txBody>
      </p:sp>
      <p:sp>
        <p:nvSpPr>
          <p:cNvPr id="146" name="Rechteck 145"/>
          <p:cNvSpPr/>
          <p:nvPr/>
        </p:nvSpPr>
        <p:spPr>
          <a:xfrm>
            <a:off x="2314351" y="59781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47" name="Rechteck 146"/>
          <p:cNvSpPr/>
          <p:nvPr/>
        </p:nvSpPr>
        <p:spPr>
          <a:xfrm>
            <a:off x="2643551" y="59781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48" name="Rechteck 147"/>
          <p:cNvSpPr/>
          <p:nvPr/>
        </p:nvSpPr>
        <p:spPr>
          <a:xfrm>
            <a:off x="2969087" y="59781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49" name="Rechteck 148"/>
          <p:cNvSpPr/>
          <p:nvPr/>
        </p:nvSpPr>
        <p:spPr>
          <a:xfrm>
            <a:off x="3313426" y="59781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50" name="Rechteck 149"/>
          <p:cNvSpPr/>
          <p:nvPr/>
        </p:nvSpPr>
        <p:spPr>
          <a:xfrm>
            <a:off x="3638803" y="59781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51" name="Rechteck 150"/>
          <p:cNvSpPr/>
          <p:nvPr/>
        </p:nvSpPr>
        <p:spPr>
          <a:xfrm>
            <a:off x="3966488" y="59781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52" name="Rechteck 151"/>
          <p:cNvSpPr/>
          <p:nvPr/>
        </p:nvSpPr>
        <p:spPr>
          <a:xfrm>
            <a:off x="4301297" y="59781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53" name="Rechteck 152"/>
          <p:cNvSpPr/>
          <p:nvPr/>
        </p:nvSpPr>
        <p:spPr>
          <a:xfrm>
            <a:off x="4713054" y="59781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154" name="Rechteck 153"/>
          <p:cNvSpPr/>
          <p:nvPr/>
        </p:nvSpPr>
        <p:spPr>
          <a:xfrm>
            <a:off x="5073171" y="59781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155" name="Rechteck 154"/>
          <p:cNvSpPr/>
          <p:nvPr/>
        </p:nvSpPr>
        <p:spPr>
          <a:xfrm>
            <a:off x="5348464" y="59781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156" name="Rechteck 155"/>
          <p:cNvSpPr/>
          <p:nvPr/>
        </p:nvSpPr>
        <p:spPr>
          <a:xfrm>
            <a:off x="5700037" y="59781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157" name="Rechteck 156"/>
          <p:cNvSpPr/>
          <p:nvPr/>
        </p:nvSpPr>
        <p:spPr>
          <a:xfrm>
            <a:off x="6021937" y="59781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158" name="Rechteck 157"/>
          <p:cNvSpPr/>
          <p:nvPr/>
        </p:nvSpPr>
        <p:spPr>
          <a:xfrm>
            <a:off x="6339642" y="59781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13</a:t>
            </a:r>
            <a:endParaRPr lang="de-DE" dirty="0"/>
          </a:p>
        </p:txBody>
      </p:sp>
      <p:sp>
        <p:nvSpPr>
          <p:cNvPr id="159" name="Rechteck 158"/>
          <p:cNvSpPr/>
          <p:nvPr/>
        </p:nvSpPr>
        <p:spPr>
          <a:xfrm>
            <a:off x="6653075" y="59781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3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1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3" t="35989" r="30803" b="57532"/>
          <a:stretch/>
        </p:blipFill>
        <p:spPr>
          <a:xfrm>
            <a:off x="1041593" y="1031238"/>
            <a:ext cx="2352757" cy="665161"/>
          </a:xfrm>
          <a:prstGeom prst="rect">
            <a:avLst/>
          </a:prstGeom>
          <a:ln>
            <a:noFill/>
          </a:ln>
        </p:spPr>
      </p:pic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4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2" t="39771" r="46070" b="55336"/>
          <a:stretch/>
        </p:blipFill>
        <p:spPr>
          <a:xfrm>
            <a:off x="1028702" y="1764349"/>
            <a:ext cx="2365648" cy="504997"/>
          </a:xfrm>
          <a:prstGeom prst="rect">
            <a:avLst/>
          </a:prstGeom>
          <a:ln>
            <a:noFill/>
          </a:ln>
        </p:spPr>
      </p:pic>
      <p:sp>
        <p:nvSpPr>
          <p:cNvPr id="72" name="Textfeld 40"/>
          <p:cNvSpPr txBox="1">
            <a:spLocks noChangeArrowheads="1"/>
          </p:cNvSpPr>
          <p:nvPr/>
        </p:nvSpPr>
        <p:spPr bwMode="auto">
          <a:xfrm>
            <a:off x="1016662" y="788029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73" name="Textfeld 41"/>
          <p:cNvSpPr txBox="1">
            <a:spLocks noChangeArrowheads="1"/>
          </p:cNvSpPr>
          <p:nvPr/>
        </p:nvSpPr>
        <p:spPr bwMode="auto">
          <a:xfrm>
            <a:off x="1323049" y="789617"/>
            <a:ext cx="41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74" name="Textfeld 42"/>
          <p:cNvSpPr txBox="1">
            <a:spLocks noChangeArrowheads="1"/>
          </p:cNvSpPr>
          <p:nvPr/>
        </p:nvSpPr>
        <p:spPr bwMode="auto">
          <a:xfrm>
            <a:off x="1655630" y="788030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75" name="Textfeld 43"/>
          <p:cNvSpPr txBox="1">
            <a:spLocks noChangeArrowheads="1"/>
          </p:cNvSpPr>
          <p:nvPr/>
        </p:nvSpPr>
        <p:spPr bwMode="auto">
          <a:xfrm>
            <a:off x="2019257" y="788029"/>
            <a:ext cx="42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76" name="Textfeld 44"/>
          <p:cNvSpPr txBox="1">
            <a:spLocks noChangeArrowheads="1"/>
          </p:cNvSpPr>
          <p:nvPr/>
        </p:nvSpPr>
        <p:spPr bwMode="auto">
          <a:xfrm>
            <a:off x="2352106" y="789617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77" name="Textfeld 45"/>
          <p:cNvSpPr txBox="1">
            <a:spLocks noChangeArrowheads="1"/>
          </p:cNvSpPr>
          <p:nvPr/>
        </p:nvSpPr>
        <p:spPr bwMode="auto">
          <a:xfrm>
            <a:off x="2705929" y="788029"/>
            <a:ext cx="377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78" name="Textfeld 46"/>
          <p:cNvSpPr txBox="1">
            <a:spLocks noChangeArrowheads="1"/>
          </p:cNvSpPr>
          <p:nvPr/>
        </p:nvSpPr>
        <p:spPr bwMode="auto">
          <a:xfrm>
            <a:off x="3032705" y="789617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CT</a:t>
            </a:r>
          </a:p>
        </p:txBody>
      </p:sp>
      <p:cxnSp>
        <p:nvCxnSpPr>
          <p:cNvPr id="79" name="Gerade Verbindung 78"/>
          <p:cNvCxnSpPr/>
          <p:nvPr/>
        </p:nvCxnSpPr>
        <p:spPr>
          <a:xfrm>
            <a:off x="3418698" y="126464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>
            <a:off x="3418698" y="138862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62"/>
          <p:cNvSpPr txBox="1">
            <a:spLocks noChangeArrowheads="1"/>
          </p:cNvSpPr>
          <p:nvPr/>
        </p:nvSpPr>
        <p:spPr bwMode="auto">
          <a:xfrm>
            <a:off x="3532034" y="1084782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15.2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feld 62"/>
          <p:cNvSpPr txBox="1">
            <a:spLocks noChangeArrowheads="1"/>
          </p:cNvSpPr>
          <p:nvPr/>
        </p:nvSpPr>
        <p:spPr bwMode="auto">
          <a:xfrm>
            <a:off x="3557682" y="1270827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test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feld 62"/>
          <p:cNvSpPr txBox="1">
            <a:spLocks noChangeArrowheads="1"/>
          </p:cNvSpPr>
          <p:nvPr/>
        </p:nvSpPr>
        <p:spPr bwMode="auto">
          <a:xfrm>
            <a:off x="3408050" y="1858679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1788111" y="486781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wo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Gerade Verbindung 92"/>
          <p:cNvCxnSpPr/>
          <p:nvPr/>
        </p:nvCxnSpPr>
        <p:spPr>
          <a:xfrm>
            <a:off x="1093655" y="777810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35496" y="126069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#1</a:t>
            </a:r>
            <a:endParaRPr lang="en-GB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35496" y="363573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#2</a:t>
            </a:r>
            <a:endParaRPr lang="en-GB" b="1" dirty="0"/>
          </a:p>
        </p:txBody>
      </p:sp>
      <p:sp>
        <p:nvSpPr>
          <p:cNvPr id="39" name="Textfeld 40"/>
          <p:cNvSpPr txBox="1">
            <a:spLocks noChangeArrowheads="1"/>
          </p:cNvSpPr>
          <p:nvPr/>
        </p:nvSpPr>
        <p:spPr bwMode="auto">
          <a:xfrm>
            <a:off x="1016662" y="3129895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40" name="Textfeld 41"/>
          <p:cNvSpPr txBox="1">
            <a:spLocks noChangeArrowheads="1"/>
          </p:cNvSpPr>
          <p:nvPr/>
        </p:nvSpPr>
        <p:spPr bwMode="auto">
          <a:xfrm>
            <a:off x="1323049" y="3131483"/>
            <a:ext cx="41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41" name="Textfeld 42"/>
          <p:cNvSpPr txBox="1">
            <a:spLocks noChangeArrowheads="1"/>
          </p:cNvSpPr>
          <p:nvPr/>
        </p:nvSpPr>
        <p:spPr bwMode="auto">
          <a:xfrm>
            <a:off x="1655630" y="3129896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42" name="Textfeld 43"/>
          <p:cNvSpPr txBox="1">
            <a:spLocks noChangeArrowheads="1"/>
          </p:cNvSpPr>
          <p:nvPr/>
        </p:nvSpPr>
        <p:spPr bwMode="auto">
          <a:xfrm>
            <a:off x="2019257" y="3129895"/>
            <a:ext cx="42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43" name="Textfeld 44"/>
          <p:cNvSpPr txBox="1">
            <a:spLocks noChangeArrowheads="1"/>
          </p:cNvSpPr>
          <p:nvPr/>
        </p:nvSpPr>
        <p:spPr bwMode="auto">
          <a:xfrm>
            <a:off x="2352106" y="3131483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2705929" y="3129895"/>
            <a:ext cx="377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3032705" y="3131483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CT</a:t>
            </a:r>
          </a:p>
        </p:txBody>
      </p:sp>
      <p:cxnSp>
        <p:nvCxnSpPr>
          <p:cNvPr id="48" name="Gerade Verbindung 47"/>
          <p:cNvCxnSpPr/>
          <p:nvPr/>
        </p:nvCxnSpPr>
        <p:spPr>
          <a:xfrm>
            <a:off x="3418698" y="365299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3418698" y="382264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62"/>
          <p:cNvSpPr txBox="1">
            <a:spLocks noChangeArrowheads="1"/>
          </p:cNvSpPr>
          <p:nvPr/>
        </p:nvSpPr>
        <p:spPr bwMode="auto">
          <a:xfrm>
            <a:off x="3532034" y="3495107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15.2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feld 62"/>
          <p:cNvSpPr txBox="1">
            <a:spLocks noChangeArrowheads="1"/>
          </p:cNvSpPr>
          <p:nvPr/>
        </p:nvSpPr>
        <p:spPr bwMode="auto">
          <a:xfrm>
            <a:off x="3557682" y="3699013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test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788111" y="2828647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wo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Gerade Verbindung 52"/>
          <p:cNvCxnSpPr/>
          <p:nvPr/>
        </p:nvCxnSpPr>
        <p:spPr>
          <a:xfrm>
            <a:off x="1093655" y="3119676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 descr="S:\Arbeitsgruppen VIRO\AG_Sch\Lisa Müller_LiMü\2018-Jun-07_17-23-36 hgh 22-35.jpg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69" t="65153" r="22893" b="32325"/>
          <a:stretch/>
        </p:blipFill>
        <p:spPr bwMode="auto">
          <a:xfrm>
            <a:off x="1039950" y="4118257"/>
            <a:ext cx="2354400" cy="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feld 62"/>
          <p:cNvSpPr txBox="1">
            <a:spLocks noChangeArrowheads="1"/>
          </p:cNvSpPr>
          <p:nvPr/>
        </p:nvSpPr>
        <p:spPr bwMode="auto">
          <a:xfrm>
            <a:off x="3408050" y="4151365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 descr="S:\Arbeitsgruppen VIRO\AG_Sch\Lisa Müller_LiMü\2018-Jun-20_17-02-04 22-35 dark.jpg"/>
          <p:cNvPicPr preferRelativeResize="0"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953" r="24400" b="50000"/>
          <a:stretch/>
        </p:blipFill>
        <p:spPr bwMode="auto">
          <a:xfrm>
            <a:off x="1039950" y="3468861"/>
            <a:ext cx="23544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feld 40"/>
          <p:cNvSpPr txBox="1">
            <a:spLocks noChangeArrowheads="1"/>
          </p:cNvSpPr>
          <p:nvPr/>
        </p:nvSpPr>
        <p:spPr bwMode="auto">
          <a:xfrm>
            <a:off x="1014712" y="5253039"/>
            <a:ext cx="40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GT</a:t>
            </a:r>
          </a:p>
        </p:txBody>
      </p:sp>
      <p:sp>
        <p:nvSpPr>
          <p:cNvPr id="62" name="Textfeld 41"/>
          <p:cNvSpPr txBox="1">
            <a:spLocks noChangeArrowheads="1"/>
          </p:cNvSpPr>
          <p:nvPr/>
        </p:nvSpPr>
        <p:spPr bwMode="auto">
          <a:xfrm>
            <a:off x="1321099" y="5254627"/>
            <a:ext cx="41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GA</a:t>
            </a:r>
          </a:p>
        </p:txBody>
      </p:sp>
      <p:sp>
        <p:nvSpPr>
          <p:cNvPr id="63" name="Textfeld 42"/>
          <p:cNvSpPr txBox="1">
            <a:spLocks noChangeArrowheads="1"/>
          </p:cNvSpPr>
          <p:nvPr/>
        </p:nvSpPr>
        <p:spPr bwMode="auto">
          <a:xfrm>
            <a:off x="1653680" y="5253040"/>
            <a:ext cx="414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GC</a:t>
            </a:r>
          </a:p>
        </p:txBody>
      </p:sp>
      <p:sp>
        <p:nvSpPr>
          <p:cNvPr id="65" name="Textfeld 43"/>
          <p:cNvSpPr txBox="1">
            <a:spLocks noChangeArrowheads="1"/>
          </p:cNvSpPr>
          <p:nvPr/>
        </p:nvSpPr>
        <p:spPr bwMode="auto">
          <a:xfrm>
            <a:off x="2017307" y="5253039"/>
            <a:ext cx="42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GG</a:t>
            </a:r>
          </a:p>
        </p:txBody>
      </p:sp>
      <p:sp>
        <p:nvSpPr>
          <p:cNvPr id="66" name="Textfeld 44"/>
          <p:cNvSpPr txBox="1">
            <a:spLocks noChangeArrowheads="1"/>
          </p:cNvSpPr>
          <p:nvPr/>
        </p:nvSpPr>
        <p:spPr bwMode="auto">
          <a:xfrm>
            <a:off x="2350156" y="5254627"/>
            <a:ext cx="37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TT</a:t>
            </a:r>
          </a:p>
        </p:txBody>
      </p:sp>
      <p:sp>
        <p:nvSpPr>
          <p:cNvPr id="67" name="Textfeld 66"/>
          <p:cNvSpPr txBox="1">
            <a:spLocks noChangeArrowheads="1"/>
          </p:cNvSpPr>
          <p:nvPr/>
        </p:nvSpPr>
        <p:spPr bwMode="auto">
          <a:xfrm>
            <a:off x="2703979" y="5253039"/>
            <a:ext cx="377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AT</a:t>
            </a:r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3030755" y="5254627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CT</a:t>
            </a:r>
          </a:p>
        </p:txBody>
      </p:sp>
      <p:cxnSp>
        <p:nvCxnSpPr>
          <p:cNvPr id="69" name="Gerade Verbindung 68"/>
          <p:cNvCxnSpPr/>
          <p:nvPr/>
        </p:nvCxnSpPr>
        <p:spPr>
          <a:xfrm>
            <a:off x="3418698" y="5799921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3418698" y="596956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62"/>
          <p:cNvSpPr txBox="1">
            <a:spLocks noChangeArrowheads="1"/>
          </p:cNvSpPr>
          <p:nvPr/>
        </p:nvSpPr>
        <p:spPr bwMode="auto">
          <a:xfrm>
            <a:off x="3532034" y="5663814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15.2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feld 62"/>
          <p:cNvSpPr txBox="1">
            <a:spLocks noChangeArrowheads="1"/>
          </p:cNvSpPr>
          <p:nvPr/>
        </p:nvSpPr>
        <p:spPr bwMode="auto">
          <a:xfrm>
            <a:off x="3549215" y="5822198"/>
            <a:ext cx="457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test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1786161" y="4951791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wo TIA1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Gerade Verbindung 86"/>
          <p:cNvCxnSpPr/>
          <p:nvPr/>
        </p:nvCxnSpPr>
        <p:spPr>
          <a:xfrm>
            <a:off x="1091705" y="5242820"/>
            <a:ext cx="2232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62"/>
          <p:cNvSpPr txBox="1">
            <a:spLocks noChangeArrowheads="1"/>
          </p:cNvSpPr>
          <p:nvPr/>
        </p:nvSpPr>
        <p:spPr bwMode="auto">
          <a:xfrm>
            <a:off x="3408050" y="6188219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35496" y="572396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#3</a:t>
            </a:r>
            <a:endParaRPr lang="en-GB" b="1" dirty="0"/>
          </a:p>
        </p:txBody>
      </p:sp>
      <p:pic>
        <p:nvPicPr>
          <p:cNvPr id="1027" name="Picture 3" descr="S:\Arbeitsgruppen VIRO\AG_Sch\Lisa Müller_LiMü\2018-Jun-26_12-52-08 29-35 r und hgh 3. rep.jpg"/>
          <p:cNvPicPr preferRelativeResize="0"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4" t="38425" r="52158" b="52867"/>
          <a:stretch/>
        </p:blipFill>
        <p:spPr bwMode="auto">
          <a:xfrm>
            <a:off x="1039950" y="5479981"/>
            <a:ext cx="23544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Arbeitsgruppen VIRO\AG_Sch\Lisa Müller_LiMü\2018-Jun-26_12-52-08 29-35 r und hgh 3. rep.jpg"/>
          <p:cNvPicPr preferRelativeResize="0"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4" t="45386" r="23745" b="49712"/>
          <a:stretch/>
        </p:blipFill>
        <p:spPr bwMode="auto">
          <a:xfrm>
            <a:off x="1039950" y="6172544"/>
            <a:ext cx="2354400" cy="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hteck 88"/>
          <p:cNvSpPr/>
          <p:nvPr/>
        </p:nvSpPr>
        <p:spPr>
          <a:xfrm>
            <a:off x="1052753" y="21961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91" name="Rechteck 90"/>
          <p:cNvSpPr/>
          <p:nvPr/>
        </p:nvSpPr>
        <p:spPr>
          <a:xfrm>
            <a:off x="1381953" y="21961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94" name="Rechteck 93"/>
          <p:cNvSpPr/>
          <p:nvPr/>
        </p:nvSpPr>
        <p:spPr>
          <a:xfrm>
            <a:off x="1707489" y="21961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95" name="Rechteck 94"/>
          <p:cNvSpPr/>
          <p:nvPr/>
        </p:nvSpPr>
        <p:spPr>
          <a:xfrm>
            <a:off x="2051828" y="21961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96" name="Rechteck 95"/>
          <p:cNvSpPr/>
          <p:nvPr/>
        </p:nvSpPr>
        <p:spPr>
          <a:xfrm>
            <a:off x="2402606" y="21961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97" name="Rechteck 96"/>
          <p:cNvSpPr/>
          <p:nvPr/>
        </p:nvSpPr>
        <p:spPr>
          <a:xfrm>
            <a:off x="2721824" y="21961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98" name="Rechteck 97"/>
          <p:cNvSpPr/>
          <p:nvPr/>
        </p:nvSpPr>
        <p:spPr>
          <a:xfrm>
            <a:off x="3090501" y="21961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99" name="Rechteck 98"/>
          <p:cNvSpPr/>
          <p:nvPr/>
        </p:nvSpPr>
        <p:spPr>
          <a:xfrm>
            <a:off x="1058335" y="43854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00" name="Rechteck 99"/>
          <p:cNvSpPr/>
          <p:nvPr/>
        </p:nvSpPr>
        <p:spPr>
          <a:xfrm>
            <a:off x="1387535" y="43854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>
          <a:xfrm>
            <a:off x="1713071" y="43854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02" name="Rechteck 101"/>
          <p:cNvSpPr/>
          <p:nvPr/>
        </p:nvSpPr>
        <p:spPr>
          <a:xfrm>
            <a:off x="2057410" y="43854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03" name="Rechteck 102"/>
          <p:cNvSpPr/>
          <p:nvPr/>
        </p:nvSpPr>
        <p:spPr>
          <a:xfrm>
            <a:off x="2408188" y="43854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04" name="Rechteck 103"/>
          <p:cNvSpPr/>
          <p:nvPr/>
        </p:nvSpPr>
        <p:spPr>
          <a:xfrm>
            <a:off x="2727406" y="43854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05" name="Rechteck 104"/>
          <p:cNvSpPr/>
          <p:nvPr/>
        </p:nvSpPr>
        <p:spPr>
          <a:xfrm>
            <a:off x="3096083" y="43854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06" name="Rechteck 105"/>
          <p:cNvSpPr/>
          <p:nvPr/>
        </p:nvSpPr>
        <p:spPr>
          <a:xfrm>
            <a:off x="1032934" y="64567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07" name="Rechteck 106"/>
          <p:cNvSpPr/>
          <p:nvPr/>
        </p:nvSpPr>
        <p:spPr>
          <a:xfrm>
            <a:off x="1362134" y="64567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24" name="Rechteck 123"/>
          <p:cNvSpPr/>
          <p:nvPr/>
        </p:nvSpPr>
        <p:spPr>
          <a:xfrm>
            <a:off x="1687670" y="64567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25" name="Rechteck 124"/>
          <p:cNvSpPr/>
          <p:nvPr/>
        </p:nvSpPr>
        <p:spPr>
          <a:xfrm>
            <a:off x="2032009" y="64567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26" name="Rechteck 125"/>
          <p:cNvSpPr/>
          <p:nvPr/>
        </p:nvSpPr>
        <p:spPr>
          <a:xfrm>
            <a:off x="2382787" y="64567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27" name="Rechteck 126"/>
          <p:cNvSpPr/>
          <p:nvPr/>
        </p:nvSpPr>
        <p:spPr>
          <a:xfrm>
            <a:off x="2702005" y="64567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28" name="Rechteck 127"/>
          <p:cNvSpPr/>
          <p:nvPr/>
        </p:nvSpPr>
        <p:spPr>
          <a:xfrm>
            <a:off x="3070682" y="64567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pic>
        <p:nvPicPr>
          <p:cNvPr id="129" name="Grafik 128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1" t="37498" r="40333" b="57355"/>
          <a:stretch/>
        </p:blipFill>
        <p:spPr>
          <a:xfrm>
            <a:off x="6087766" y="910388"/>
            <a:ext cx="2088000" cy="648000"/>
          </a:xfrm>
          <a:prstGeom prst="rect">
            <a:avLst/>
          </a:prstGeom>
          <a:ln>
            <a:noFill/>
          </a:ln>
        </p:spPr>
      </p:pic>
      <p:pic>
        <p:nvPicPr>
          <p:cNvPr id="130" name="Grafik 1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t="22279" r="63594" b="71660"/>
          <a:stretch/>
        </p:blipFill>
        <p:spPr>
          <a:xfrm>
            <a:off x="6087766" y="1628801"/>
            <a:ext cx="2088232" cy="488320"/>
          </a:xfrm>
          <a:prstGeom prst="rect">
            <a:avLst/>
          </a:prstGeom>
          <a:ln>
            <a:noFill/>
          </a:ln>
        </p:spPr>
      </p:pic>
      <p:sp>
        <p:nvSpPr>
          <p:cNvPr id="131" name="Textfeld 130"/>
          <p:cNvSpPr txBox="1"/>
          <p:nvPr/>
        </p:nvSpPr>
        <p:spPr>
          <a:xfrm rot="18077054">
            <a:off x="5932473" y="368447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TT vs. GC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 rot="18077054">
            <a:off x="6308232" y="368447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GC vs. TT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feld 132"/>
          <p:cNvSpPr txBox="1"/>
          <p:nvPr/>
        </p:nvSpPr>
        <p:spPr>
          <a:xfrm rot="18077054">
            <a:off x="6710796" y="386722"/>
            <a:ext cx="8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TT vs. AT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feld 133"/>
          <p:cNvSpPr txBox="1"/>
          <p:nvPr/>
        </p:nvSpPr>
        <p:spPr>
          <a:xfrm rot="18077054">
            <a:off x="7009341" y="384284"/>
            <a:ext cx="867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AT vs. TT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feld 134"/>
          <p:cNvSpPr txBox="1"/>
          <p:nvPr/>
        </p:nvSpPr>
        <p:spPr>
          <a:xfrm rot="18077054">
            <a:off x="7360085" y="368913"/>
            <a:ext cx="9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GC vs. AT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 rot="18077054">
            <a:off x="7720930" y="366475"/>
            <a:ext cx="909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AT vs. GC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Gerade Verbindung 136"/>
          <p:cNvCxnSpPr/>
          <p:nvPr/>
        </p:nvCxnSpPr>
        <p:spPr>
          <a:xfrm>
            <a:off x="8194150" y="1144539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137"/>
          <p:cNvCxnSpPr/>
          <p:nvPr/>
        </p:nvCxnSpPr>
        <p:spPr>
          <a:xfrm>
            <a:off x="8194150" y="132815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feld 62"/>
          <p:cNvSpPr txBox="1">
            <a:spLocks noChangeArrowheads="1"/>
          </p:cNvSpPr>
          <p:nvPr/>
        </p:nvSpPr>
        <p:spPr bwMode="auto">
          <a:xfrm>
            <a:off x="8307486" y="964677"/>
            <a:ext cx="279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d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feld 62"/>
          <p:cNvSpPr txBox="1">
            <a:spLocks noChangeArrowheads="1"/>
          </p:cNvSpPr>
          <p:nvPr/>
        </p:nvSpPr>
        <p:spPr bwMode="auto">
          <a:xfrm>
            <a:off x="8307486" y="1190478"/>
            <a:ext cx="279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u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feld 62"/>
          <p:cNvSpPr txBox="1">
            <a:spLocks noChangeArrowheads="1"/>
          </p:cNvSpPr>
          <p:nvPr/>
        </p:nvSpPr>
        <p:spPr bwMode="auto">
          <a:xfrm>
            <a:off x="8103990" y="1700809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5359046" y="12611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#1</a:t>
            </a:r>
            <a:endParaRPr lang="en-GB" b="1" dirty="0"/>
          </a:p>
        </p:txBody>
      </p:sp>
      <p:sp>
        <p:nvSpPr>
          <p:cNvPr id="143" name="Textfeld 142"/>
          <p:cNvSpPr txBox="1"/>
          <p:nvPr/>
        </p:nvSpPr>
        <p:spPr>
          <a:xfrm rot="18077054">
            <a:off x="5932473" y="2794060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TT vs. GC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feld 143"/>
          <p:cNvSpPr txBox="1"/>
          <p:nvPr/>
        </p:nvSpPr>
        <p:spPr>
          <a:xfrm rot="18077054">
            <a:off x="6308232" y="2794060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GC vs. TT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feld 144"/>
          <p:cNvSpPr txBox="1"/>
          <p:nvPr/>
        </p:nvSpPr>
        <p:spPr>
          <a:xfrm rot="18077054">
            <a:off x="6710796" y="2812335"/>
            <a:ext cx="8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TT vs. AT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feld 145"/>
          <p:cNvSpPr txBox="1"/>
          <p:nvPr/>
        </p:nvSpPr>
        <p:spPr>
          <a:xfrm rot="18077054">
            <a:off x="7009341" y="2809897"/>
            <a:ext cx="867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AT vs. TT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feld 146"/>
          <p:cNvSpPr txBox="1"/>
          <p:nvPr/>
        </p:nvSpPr>
        <p:spPr>
          <a:xfrm rot="18077054">
            <a:off x="7360085" y="2794526"/>
            <a:ext cx="9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GC vs. AT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feld 147"/>
          <p:cNvSpPr txBox="1"/>
          <p:nvPr/>
        </p:nvSpPr>
        <p:spPr>
          <a:xfrm rot="18077054">
            <a:off x="7720930" y="2792088"/>
            <a:ext cx="909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AT vs. GC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9" name="Gerade Verbindung 148"/>
          <p:cNvCxnSpPr/>
          <p:nvPr/>
        </p:nvCxnSpPr>
        <p:spPr>
          <a:xfrm>
            <a:off x="8194150" y="345433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>
            <a:off x="8194150" y="363795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62"/>
          <p:cNvSpPr txBox="1">
            <a:spLocks noChangeArrowheads="1"/>
          </p:cNvSpPr>
          <p:nvPr/>
        </p:nvSpPr>
        <p:spPr bwMode="auto">
          <a:xfrm>
            <a:off x="8307486" y="3274475"/>
            <a:ext cx="279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d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feld 62"/>
          <p:cNvSpPr txBox="1">
            <a:spLocks noChangeArrowheads="1"/>
          </p:cNvSpPr>
          <p:nvPr/>
        </p:nvSpPr>
        <p:spPr bwMode="auto">
          <a:xfrm>
            <a:off x="8307486" y="3500276"/>
            <a:ext cx="279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u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5359046" y="351374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#2</a:t>
            </a:r>
            <a:endParaRPr lang="en-GB" b="1" dirty="0"/>
          </a:p>
        </p:txBody>
      </p:sp>
      <p:pic>
        <p:nvPicPr>
          <p:cNvPr id="154" name="Picture 2" descr="S:\Arbeitsgruppen VIRO\AG_Sch\Lisa Müller_LiMü\hgh_08062018_36-41.jpg"/>
          <p:cNvPicPr preferRelativeResize="0">
            <a:picLocks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29" t="41675" r="24352" b="54354"/>
          <a:stretch/>
        </p:blipFill>
        <p:spPr bwMode="auto">
          <a:xfrm>
            <a:off x="6087766" y="3992403"/>
            <a:ext cx="2088000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feld 62"/>
          <p:cNvSpPr txBox="1">
            <a:spLocks noChangeArrowheads="1"/>
          </p:cNvSpPr>
          <p:nvPr/>
        </p:nvSpPr>
        <p:spPr bwMode="auto">
          <a:xfrm>
            <a:off x="8103990" y="4016098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" name="Picture 2" descr="S:\Arbeitsgruppen VIRO\AG_Sch\Lisa Müller_LiMü\2018-Jun-22_14-30-54 29-41 (Marker rechts nach Proben).jpg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6" t="35412" r="33862" b="58960"/>
          <a:stretch/>
        </p:blipFill>
        <p:spPr bwMode="auto">
          <a:xfrm>
            <a:off x="6087766" y="5514746"/>
            <a:ext cx="208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Textfeld 156"/>
          <p:cNvSpPr txBox="1"/>
          <p:nvPr/>
        </p:nvSpPr>
        <p:spPr>
          <a:xfrm rot="18077054">
            <a:off x="5909033" y="5015156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TT vs. GC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feld 157"/>
          <p:cNvSpPr txBox="1"/>
          <p:nvPr/>
        </p:nvSpPr>
        <p:spPr>
          <a:xfrm rot="18077054">
            <a:off x="6284792" y="5015156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GC vs. TT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feld 158"/>
          <p:cNvSpPr txBox="1"/>
          <p:nvPr/>
        </p:nvSpPr>
        <p:spPr>
          <a:xfrm rot="18077054">
            <a:off x="6687356" y="5033431"/>
            <a:ext cx="8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TT vs. AT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feld 159"/>
          <p:cNvSpPr txBox="1"/>
          <p:nvPr/>
        </p:nvSpPr>
        <p:spPr>
          <a:xfrm rot="18077054">
            <a:off x="6985901" y="5030993"/>
            <a:ext cx="867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AT vs. TT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feld 160"/>
          <p:cNvSpPr txBox="1"/>
          <p:nvPr/>
        </p:nvSpPr>
        <p:spPr>
          <a:xfrm rot="18077054">
            <a:off x="7336645" y="5015622"/>
            <a:ext cx="9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GC vs. AT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feld 161"/>
          <p:cNvSpPr txBox="1"/>
          <p:nvPr/>
        </p:nvSpPr>
        <p:spPr>
          <a:xfrm rot="18077054">
            <a:off x="7697490" y="5013184"/>
            <a:ext cx="909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AT vs. GC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3" name="Gerade Verbindung 162"/>
          <p:cNvCxnSpPr/>
          <p:nvPr/>
        </p:nvCxnSpPr>
        <p:spPr>
          <a:xfrm>
            <a:off x="8194150" y="569981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/>
          <p:nvPr/>
        </p:nvCxnSpPr>
        <p:spPr>
          <a:xfrm>
            <a:off x="8194150" y="588343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feld 62"/>
          <p:cNvSpPr txBox="1">
            <a:spLocks noChangeArrowheads="1"/>
          </p:cNvSpPr>
          <p:nvPr/>
        </p:nvSpPr>
        <p:spPr bwMode="auto">
          <a:xfrm>
            <a:off x="8307486" y="5519954"/>
            <a:ext cx="279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d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feld 62"/>
          <p:cNvSpPr txBox="1">
            <a:spLocks noChangeArrowheads="1"/>
          </p:cNvSpPr>
          <p:nvPr/>
        </p:nvSpPr>
        <p:spPr bwMode="auto">
          <a:xfrm>
            <a:off x="8307486" y="5745755"/>
            <a:ext cx="279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u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feld 62"/>
          <p:cNvSpPr txBox="1">
            <a:spLocks noChangeArrowheads="1"/>
          </p:cNvSpPr>
          <p:nvPr/>
        </p:nvSpPr>
        <p:spPr bwMode="auto">
          <a:xfrm>
            <a:off x="8103990" y="6235684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5359046" y="581717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#3</a:t>
            </a:r>
            <a:endParaRPr lang="en-GB" b="1" dirty="0"/>
          </a:p>
        </p:txBody>
      </p:sp>
      <p:pic>
        <p:nvPicPr>
          <p:cNvPr id="169" name="Picture 4" descr="S:\Arbeitsgruppen VIRO\AG_Sch\Lisa Müller_LiMü\Rep3 hgh_1 bis 14_36 bis 41_25062018.jpg"/>
          <p:cNvPicPr preferRelativeResize="0">
            <a:picLocks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51" t="37976" r="17724" b="56863"/>
          <a:stretch/>
        </p:blipFill>
        <p:spPr bwMode="auto">
          <a:xfrm>
            <a:off x="6087766" y="6228846"/>
            <a:ext cx="2088000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S:\Arbeitsgruppen VIRO\AG_Sch\Lisa Müller_LiMü\Rep3 1 bis 7_rep2 36 bis 41_25062018.jpg"/>
          <p:cNvPicPr preferRelativeResize="0">
            <a:picLocks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23" t="33999" r="27809" b="59774"/>
          <a:stretch/>
        </p:blipFill>
        <p:spPr bwMode="auto">
          <a:xfrm>
            <a:off x="6087766" y="3279185"/>
            <a:ext cx="208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Rechteck 170"/>
          <p:cNvSpPr/>
          <p:nvPr/>
        </p:nvSpPr>
        <p:spPr>
          <a:xfrm>
            <a:off x="6121634" y="20608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72" name="Rechteck 171"/>
          <p:cNvSpPr/>
          <p:nvPr/>
        </p:nvSpPr>
        <p:spPr>
          <a:xfrm>
            <a:off x="6467768" y="20608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73" name="Rechteck 172"/>
          <p:cNvSpPr/>
          <p:nvPr/>
        </p:nvSpPr>
        <p:spPr>
          <a:xfrm>
            <a:off x="6801771" y="20608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74" name="Rechteck 173"/>
          <p:cNvSpPr/>
          <p:nvPr/>
        </p:nvSpPr>
        <p:spPr>
          <a:xfrm>
            <a:off x="7154577" y="20608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75" name="Rechteck 174"/>
          <p:cNvSpPr/>
          <p:nvPr/>
        </p:nvSpPr>
        <p:spPr>
          <a:xfrm>
            <a:off x="7505355" y="20608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76" name="Rechteck 175"/>
          <p:cNvSpPr/>
          <p:nvPr/>
        </p:nvSpPr>
        <p:spPr>
          <a:xfrm>
            <a:off x="7833040" y="20608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77" name="Rechteck 176"/>
          <p:cNvSpPr/>
          <p:nvPr/>
        </p:nvSpPr>
        <p:spPr>
          <a:xfrm>
            <a:off x="6125906" y="42626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78" name="Rechteck 177"/>
          <p:cNvSpPr/>
          <p:nvPr/>
        </p:nvSpPr>
        <p:spPr>
          <a:xfrm>
            <a:off x="6472040" y="42626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79" name="Rechteck 178"/>
          <p:cNvSpPr/>
          <p:nvPr/>
        </p:nvSpPr>
        <p:spPr>
          <a:xfrm>
            <a:off x="6806043" y="42626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80" name="Rechteck 179"/>
          <p:cNvSpPr/>
          <p:nvPr/>
        </p:nvSpPr>
        <p:spPr>
          <a:xfrm>
            <a:off x="7158849" y="42626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1" name="Rechteck 180"/>
          <p:cNvSpPr/>
          <p:nvPr/>
        </p:nvSpPr>
        <p:spPr>
          <a:xfrm>
            <a:off x="7509627" y="42626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82" name="Rechteck 181"/>
          <p:cNvSpPr/>
          <p:nvPr/>
        </p:nvSpPr>
        <p:spPr>
          <a:xfrm>
            <a:off x="7837312" y="42626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83" name="Rechteck 182"/>
          <p:cNvSpPr/>
          <p:nvPr/>
        </p:nvSpPr>
        <p:spPr>
          <a:xfrm>
            <a:off x="6134373" y="64737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84" name="Rechteck 183"/>
          <p:cNvSpPr/>
          <p:nvPr/>
        </p:nvSpPr>
        <p:spPr>
          <a:xfrm>
            <a:off x="6480507" y="64737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85" name="Rechteck 184"/>
          <p:cNvSpPr/>
          <p:nvPr/>
        </p:nvSpPr>
        <p:spPr>
          <a:xfrm>
            <a:off x="6814510" y="64737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86" name="Rechteck 185"/>
          <p:cNvSpPr/>
          <p:nvPr/>
        </p:nvSpPr>
        <p:spPr>
          <a:xfrm>
            <a:off x="7167316" y="64737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7" name="Rechteck 186"/>
          <p:cNvSpPr/>
          <p:nvPr/>
        </p:nvSpPr>
        <p:spPr>
          <a:xfrm>
            <a:off x="7518094" y="64737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88" name="Rechteck 187"/>
          <p:cNvSpPr/>
          <p:nvPr/>
        </p:nvSpPr>
        <p:spPr>
          <a:xfrm>
            <a:off x="7845779" y="64737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7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2014-Sep-24_18-30-11_V3.jpg"/>
          <p:cNvPicPr preferRelativeResize="0">
            <a:picLocks/>
          </p:cNvPicPr>
          <p:nvPr/>
        </p:nvPicPr>
        <p:blipFill>
          <a:blip r:embed="rId2" cstate="print">
            <a:lum bright="-10000"/>
          </a:blip>
          <a:srcRect l="18932" t="56781" r="17252" b="40025"/>
          <a:stretch>
            <a:fillRect/>
          </a:stretch>
        </p:blipFill>
        <p:spPr>
          <a:xfrm>
            <a:off x="813450" y="2820412"/>
            <a:ext cx="7743600" cy="619200"/>
          </a:xfrm>
          <a:prstGeom prst="rect">
            <a:avLst/>
          </a:prstGeom>
        </p:spPr>
      </p:pic>
      <p:pic>
        <p:nvPicPr>
          <p:cNvPr id="9" name="Grafik 8" descr="Figure 2_ spliced and GH1_replicate#2_01.jpg"/>
          <p:cNvPicPr preferRelativeResize="0">
            <a:picLocks/>
          </p:cNvPicPr>
          <p:nvPr/>
        </p:nvPicPr>
        <p:blipFill>
          <a:blip r:embed="rId3" cstate="print">
            <a:lum bright="-10000"/>
          </a:blip>
          <a:srcRect l="22631" t="19950" r="13054" b="71650"/>
          <a:stretch>
            <a:fillRect/>
          </a:stretch>
        </p:blipFill>
        <p:spPr>
          <a:xfrm>
            <a:off x="813450" y="3582520"/>
            <a:ext cx="7743600" cy="547200"/>
          </a:xfrm>
          <a:prstGeom prst="rect">
            <a:avLst/>
          </a:prstGeom>
        </p:spPr>
      </p:pic>
      <p:pic>
        <p:nvPicPr>
          <p:cNvPr id="10" name="Grafik 9" descr="Figure 2_GH1_replicate #3_02-1.jpg"/>
          <p:cNvPicPr preferRelativeResize="0">
            <a:picLocks/>
          </p:cNvPicPr>
          <p:nvPr/>
        </p:nvPicPr>
        <p:blipFill>
          <a:blip r:embed="rId4" cstate="print"/>
          <a:srcRect l="12214" t="54200" r="23130" b="39500"/>
          <a:stretch>
            <a:fillRect/>
          </a:stretch>
        </p:blipFill>
        <p:spPr>
          <a:xfrm>
            <a:off x="813450" y="5186454"/>
            <a:ext cx="7743600" cy="547200"/>
          </a:xfrm>
          <a:prstGeom prst="rect">
            <a:avLst/>
          </a:prstGeom>
        </p:spPr>
      </p:pic>
      <p:pic>
        <p:nvPicPr>
          <p:cNvPr id="14" name="Grafik 13" descr="Figure 2_spliced_replicate #3_jpg.jpg"/>
          <p:cNvPicPr preferRelativeResize="0">
            <a:picLocks/>
          </p:cNvPicPr>
          <p:nvPr/>
        </p:nvPicPr>
        <p:blipFill>
          <a:blip r:embed="rId5" cstate="print">
            <a:lum bright="-10000"/>
          </a:blip>
          <a:srcRect l="23254" t="35699" r="12178" b="58001"/>
          <a:stretch>
            <a:fillRect/>
          </a:stretch>
        </p:blipFill>
        <p:spPr>
          <a:xfrm>
            <a:off x="813450" y="4407530"/>
            <a:ext cx="7743600" cy="619200"/>
          </a:xfrm>
          <a:prstGeom prst="rect">
            <a:avLst/>
          </a:prstGeom>
        </p:spPr>
      </p:pic>
      <p:pic>
        <p:nvPicPr>
          <p:cNvPr id="6" name="Grafik 5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44880" r="22585" b="49219"/>
          <a:stretch/>
        </p:blipFill>
        <p:spPr>
          <a:xfrm>
            <a:off x="813450" y="1195557"/>
            <a:ext cx="7743600" cy="619200"/>
          </a:xfrm>
          <a:prstGeom prst="rect">
            <a:avLst/>
          </a:prstGeom>
          <a:ln>
            <a:noFill/>
          </a:ln>
        </p:spPr>
      </p:pic>
      <p:sp>
        <p:nvSpPr>
          <p:cNvPr id="19" name="Textfeld 39"/>
          <p:cNvSpPr txBox="1">
            <a:spLocks noChangeArrowheads="1"/>
          </p:cNvSpPr>
          <p:nvPr/>
        </p:nvSpPr>
        <p:spPr bwMode="auto">
          <a:xfrm>
            <a:off x="8555147" y="2181972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15"/>
          <p:cNvSpPr txBox="1">
            <a:spLocks noChangeArrowheads="1"/>
          </p:cNvSpPr>
          <p:nvPr/>
        </p:nvSpPr>
        <p:spPr bwMode="auto">
          <a:xfrm>
            <a:off x="818909" y="5670693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feld 116"/>
          <p:cNvSpPr txBox="1">
            <a:spLocks noChangeArrowheads="1"/>
          </p:cNvSpPr>
          <p:nvPr/>
        </p:nvSpPr>
        <p:spPr bwMode="auto">
          <a:xfrm>
            <a:off x="1123458" y="5670693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Textfeld 117"/>
          <p:cNvSpPr txBox="1">
            <a:spLocks noChangeArrowheads="1"/>
          </p:cNvSpPr>
          <p:nvPr/>
        </p:nvSpPr>
        <p:spPr bwMode="auto">
          <a:xfrm>
            <a:off x="1398156" y="5670693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Textfeld 118"/>
          <p:cNvSpPr txBox="1">
            <a:spLocks noChangeArrowheads="1"/>
          </p:cNvSpPr>
          <p:nvPr/>
        </p:nvSpPr>
        <p:spPr bwMode="auto">
          <a:xfrm>
            <a:off x="1677519" y="5670693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Textfeld 119"/>
          <p:cNvSpPr txBox="1">
            <a:spLocks noChangeArrowheads="1"/>
          </p:cNvSpPr>
          <p:nvPr/>
        </p:nvSpPr>
        <p:spPr bwMode="auto">
          <a:xfrm>
            <a:off x="1941727" y="5670693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Textfeld 120"/>
          <p:cNvSpPr txBox="1">
            <a:spLocks noChangeArrowheads="1"/>
          </p:cNvSpPr>
          <p:nvPr/>
        </p:nvSpPr>
        <p:spPr bwMode="auto">
          <a:xfrm>
            <a:off x="2232093" y="5670693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feld 121"/>
          <p:cNvSpPr txBox="1">
            <a:spLocks noChangeArrowheads="1"/>
          </p:cNvSpPr>
          <p:nvPr/>
        </p:nvSpPr>
        <p:spPr bwMode="auto">
          <a:xfrm>
            <a:off x="2511025" y="5670693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Textfeld 174"/>
          <p:cNvSpPr txBox="1">
            <a:spLocks noChangeArrowheads="1"/>
          </p:cNvSpPr>
          <p:nvPr/>
        </p:nvSpPr>
        <p:spPr bwMode="auto">
          <a:xfrm>
            <a:off x="2788550" y="5670694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Textfeld 175"/>
          <p:cNvSpPr txBox="1">
            <a:spLocks noChangeArrowheads="1"/>
          </p:cNvSpPr>
          <p:nvPr/>
        </p:nvSpPr>
        <p:spPr bwMode="auto">
          <a:xfrm>
            <a:off x="3071729" y="5670694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9" name="Textfeld 176"/>
          <p:cNvSpPr txBox="1">
            <a:spLocks noChangeArrowheads="1"/>
          </p:cNvSpPr>
          <p:nvPr/>
        </p:nvSpPr>
        <p:spPr bwMode="auto">
          <a:xfrm>
            <a:off x="3323589" y="5670694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0" name="Textfeld 177"/>
          <p:cNvSpPr txBox="1">
            <a:spLocks noChangeArrowheads="1"/>
          </p:cNvSpPr>
          <p:nvPr/>
        </p:nvSpPr>
        <p:spPr bwMode="auto">
          <a:xfrm>
            <a:off x="3595218" y="5670694"/>
            <a:ext cx="346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Textfeld 178"/>
          <p:cNvSpPr txBox="1">
            <a:spLocks noChangeArrowheads="1"/>
          </p:cNvSpPr>
          <p:nvPr/>
        </p:nvSpPr>
        <p:spPr bwMode="auto">
          <a:xfrm>
            <a:off x="3868003" y="5670694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2" name="Textfeld 179"/>
          <p:cNvSpPr txBox="1">
            <a:spLocks noChangeArrowheads="1"/>
          </p:cNvSpPr>
          <p:nvPr/>
        </p:nvSpPr>
        <p:spPr bwMode="auto">
          <a:xfrm>
            <a:off x="4120379" y="5670694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33" name="Textfeld 180"/>
          <p:cNvSpPr txBox="1">
            <a:spLocks noChangeArrowheads="1"/>
          </p:cNvSpPr>
          <p:nvPr/>
        </p:nvSpPr>
        <p:spPr bwMode="auto">
          <a:xfrm>
            <a:off x="4376305" y="5670694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34" name="Textfeld 181"/>
          <p:cNvSpPr txBox="1">
            <a:spLocks noChangeArrowheads="1"/>
          </p:cNvSpPr>
          <p:nvPr/>
        </p:nvSpPr>
        <p:spPr bwMode="auto">
          <a:xfrm>
            <a:off x="4656850" y="5672281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35" name="Textfeld 182"/>
          <p:cNvSpPr txBox="1">
            <a:spLocks noChangeArrowheads="1"/>
          </p:cNvSpPr>
          <p:nvPr/>
        </p:nvSpPr>
        <p:spPr bwMode="auto">
          <a:xfrm>
            <a:off x="4916101" y="5672281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36" name="Textfeld 183"/>
          <p:cNvSpPr txBox="1">
            <a:spLocks noChangeArrowheads="1"/>
          </p:cNvSpPr>
          <p:nvPr/>
        </p:nvSpPr>
        <p:spPr bwMode="auto">
          <a:xfrm>
            <a:off x="5183083" y="5670694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37" name="Textfeld 184"/>
          <p:cNvSpPr txBox="1">
            <a:spLocks noChangeArrowheads="1"/>
          </p:cNvSpPr>
          <p:nvPr/>
        </p:nvSpPr>
        <p:spPr bwMode="auto">
          <a:xfrm>
            <a:off x="5454712" y="5672281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8" name="Textfeld 185"/>
          <p:cNvSpPr txBox="1">
            <a:spLocks noChangeArrowheads="1"/>
          </p:cNvSpPr>
          <p:nvPr/>
        </p:nvSpPr>
        <p:spPr bwMode="auto">
          <a:xfrm>
            <a:off x="5720397" y="5670694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39" name="Textfeld 186"/>
          <p:cNvSpPr txBox="1">
            <a:spLocks noChangeArrowheads="1"/>
          </p:cNvSpPr>
          <p:nvPr/>
        </p:nvSpPr>
        <p:spPr bwMode="auto">
          <a:xfrm>
            <a:off x="6001957" y="5672281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0" name="Textfeld 187"/>
          <p:cNvSpPr txBox="1">
            <a:spLocks noChangeArrowheads="1"/>
          </p:cNvSpPr>
          <p:nvPr/>
        </p:nvSpPr>
        <p:spPr bwMode="auto">
          <a:xfrm>
            <a:off x="6302051" y="5672281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801651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n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feld 184"/>
          <p:cNvSpPr txBox="1">
            <a:spLocks noChangeArrowheads="1"/>
          </p:cNvSpPr>
          <p:nvPr/>
        </p:nvSpPr>
        <p:spPr bwMode="auto">
          <a:xfrm>
            <a:off x="6573558" y="5670535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22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feld 185"/>
          <p:cNvSpPr txBox="1">
            <a:spLocks noChangeArrowheads="1"/>
          </p:cNvSpPr>
          <p:nvPr/>
        </p:nvSpPr>
        <p:spPr bwMode="auto">
          <a:xfrm>
            <a:off x="6851599" y="5670535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23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feld 186"/>
          <p:cNvSpPr txBox="1">
            <a:spLocks noChangeArrowheads="1"/>
          </p:cNvSpPr>
          <p:nvPr/>
        </p:nvSpPr>
        <p:spPr bwMode="auto">
          <a:xfrm>
            <a:off x="7120803" y="5670535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24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feld 187"/>
          <p:cNvSpPr txBox="1">
            <a:spLocks noChangeArrowheads="1"/>
          </p:cNvSpPr>
          <p:nvPr/>
        </p:nvSpPr>
        <p:spPr bwMode="auto">
          <a:xfrm>
            <a:off x="7402363" y="5672281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25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feld 185"/>
          <p:cNvSpPr txBox="1">
            <a:spLocks noChangeArrowheads="1"/>
          </p:cNvSpPr>
          <p:nvPr/>
        </p:nvSpPr>
        <p:spPr bwMode="auto">
          <a:xfrm>
            <a:off x="7676421" y="5670535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26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feld 186"/>
          <p:cNvSpPr txBox="1">
            <a:spLocks noChangeArrowheads="1"/>
          </p:cNvSpPr>
          <p:nvPr/>
        </p:nvSpPr>
        <p:spPr bwMode="auto">
          <a:xfrm>
            <a:off x="7957981" y="5670535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27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feld 187"/>
          <p:cNvSpPr txBox="1">
            <a:spLocks noChangeArrowheads="1"/>
          </p:cNvSpPr>
          <p:nvPr/>
        </p:nvSpPr>
        <p:spPr bwMode="auto">
          <a:xfrm>
            <a:off x="8221917" y="5672281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28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" name="Grafik 82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44879" r="22227" b="47151"/>
          <a:stretch/>
        </p:blipFill>
        <p:spPr>
          <a:xfrm>
            <a:off x="813450" y="2079984"/>
            <a:ext cx="7743600" cy="547200"/>
          </a:xfrm>
          <a:prstGeom prst="rect">
            <a:avLst/>
          </a:prstGeom>
          <a:ln>
            <a:noFill/>
          </a:ln>
        </p:spPr>
      </p:pic>
      <p:sp>
        <p:nvSpPr>
          <p:cNvPr id="130" name="Textfeld 129"/>
          <p:cNvSpPr txBox="1"/>
          <p:nvPr/>
        </p:nvSpPr>
        <p:spPr>
          <a:xfrm>
            <a:off x="786847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feld 39"/>
          <p:cNvSpPr txBox="1">
            <a:spLocks noChangeArrowheads="1"/>
          </p:cNvSpPr>
          <p:nvPr/>
        </p:nvSpPr>
        <p:spPr bwMode="auto">
          <a:xfrm>
            <a:off x="8555147" y="3684508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Textfeld 39"/>
          <p:cNvSpPr txBox="1">
            <a:spLocks noChangeArrowheads="1"/>
          </p:cNvSpPr>
          <p:nvPr/>
        </p:nvSpPr>
        <p:spPr bwMode="auto">
          <a:xfrm>
            <a:off x="8555147" y="5206911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feld 39"/>
          <p:cNvSpPr txBox="1">
            <a:spLocks noChangeArrowheads="1"/>
          </p:cNvSpPr>
          <p:nvPr/>
        </p:nvSpPr>
        <p:spPr bwMode="auto">
          <a:xfrm>
            <a:off x="8555147" y="4521566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feld 39"/>
          <p:cNvSpPr txBox="1">
            <a:spLocks noChangeArrowheads="1"/>
          </p:cNvSpPr>
          <p:nvPr/>
        </p:nvSpPr>
        <p:spPr bwMode="auto">
          <a:xfrm>
            <a:off x="8555147" y="2974663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feld 39"/>
          <p:cNvSpPr txBox="1">
            <a:spLocks noChangeArrowheads="1"/>
          </p:cNvSpPr>
          <p:nvPr/>
        </p:nvSpPr>
        <p:spPr bwMode="auto">
          <a:xfrm>
            <a:off x="8555147" y="1296305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feld 39"/>
          <p:cNvSpPr txBox="1">
            <a:spLocks noChangeArrowheads="1"/>
          </p:cNvSpPr>
          <p:nvPr/>
        </p:nvSpPr>
        <p:spPr bwMode="auto">
          <a:xfrm>
            <a:off x="8555147" y="176603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R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1066961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1354993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feld 177"/>
          <p:cNvSpPr txBox="1"/>
          <p:nvPr/>
        </p:nvSpPr>
        <p:spPr>
          <a:xfrm>
            <a:off x="1632501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Textfeld 178"/>
          <p:cNvSpPr txBox="1"/>
          <p:nvPr/>
        </p:nvSpPr>
        <p:spPr>
          <a:xfrm>
            <a:off x="1976731" y="1793116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2189905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feld 180"/>
          <p:cNvSpPr txBox="1"/>
          <p:nvPr/>
        </p:nvSpPr>
        <p:spPr>
          <a:xfrm>
            <a:off x="2535659" y="1793116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feld 181"/>
          <p:cNvSpPr txBox="1"/>
          <p:nvPr/>
        </p:nvSpPr>
        <p:spPr>
          <a:xfrm>
            <a:off x="2683587" y="180850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latin typeface="Arial" pitchFamily="34" charset="0"/>
                <a:cs typeface="Arial" pitchFamily="34" charset="0"/>
              </a:rPr>
              <a:t>+1/+5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3069215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feld 183"/>
          <p:cNvSpPr txBox="1"/>
          <p:nvPr/>
        </p:nvSpPr>
        <p:spPr>
          <a:xfrm>
            <a:off x="3328063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feld 184"/>
          <p:cNvSpPr txBox="1"/>
          <p:nvPr/>
        </p:nvSpPr>
        <p:spPr>
          <a:xfrm>
            <a:off x="3602455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feld 185"/>
          <p:cNvSpPr txBox="1"/>
          <p:nvPr/>
        </p:nvSpPr>
        <p:spPr>
          <a:xfrm>
            <a:off x="3884671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Textfeld 186"/>
          <p:cNvSpPr txBox="1"/>
          <p:nvPr/>
        </p:nvSpPr>
        <p:spPr>
          <a:xfrm>
            <a:off x="4186027" y="1793116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Textfeld 187"/>
          <p:cNvSpPr txBox="1"/>
          <p:nvPr/>
        </p:nvSpPr>
        <p:spPr>
          <a:xfrm>
            <a:off x="4697615" y="1793116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Textfeld 188"/>
          <p:cNvSpPr txBox="1"/>
          <p:nvPr/>
        </p:nvSpPr>
        <p:spPr>
          <a:xfrm>
            <a:off x="5230855" y="1793116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Textfeld 189"/>
          <p:cNvSpPr txBox="1"/>
          <p:nvPr/>
        </p:nvSpPr>
        <p:spPr>
          <a:xfrm>
            <a:off x="4388727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feld 190"/>
          <p:cNvSpPr txBox="1"/>
          <p:nvPr/>
        </p:nvSpPr>
        <p:spPr>
          <a:xfrm>
            <a:off x="4828317" y="180850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latin typeface="Arial" pitchFamily="34" charset="0"/>
                <a:cs typeface="Arial" pitchFamily="34" charset="0"/>
              </a:rPr>
              <a:t>+1/+5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Textfeld 191"/>
          <p:cNvSpPr txBox="1"/>
          <p:nvPr/>
        </p:nvSpPr>
        <p:spPr>
          <a:xfrm>
            <a:off x="5408293" y="1808504"/>
            <a:ext cx="421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latin typeface="Arial" pitchFamily="34" charset="0"/>
                <a:cs typeface="Arial" pitchFamily="34" charset="0"/>
              </a:rPr>
              <a:t>-1/+1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Textfeld 192"/>
          <p:cNvSpPr txBox="1"/>
          <p:nvPr/>
        </p:nvSpPr>
        <p:spPr>
          <a:xfrm>
            <a:off x="5679149" y="1808504"/>
            <a:ext cx="421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latin typeface="Arial" pitchFamily="34" charset="0"/>
                <a:cs typeface="Arial" pitchFamily="34" charset="0"/>
              </a:rPr>
              <a:t>-1/+1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feld 193"/>
          <p:cNvSpPr txBox="1"/>
          <p:nvPr/>
        </p:nvSpPr>
        <p:spPr>
          <a:xfrm>
            <a:off x="5967181" y="1808504"/>
            <a:ext cx="421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latin typeface="Arial" pitchFamily="34" charset="0"/>
                <a:cs typeface="Arial" pitchFamily="34" charset="0"/>
              </a:rPr>
              <a:t>-1/+1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feld 194"/>
          <p:cNvSpPr txBox="1"/>
          <p:nvPr/>
        </p:nvSpPr>
        <p:spPr>
          <a:xfrm>
            <a:off x="1108467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feld 195"/>
          <p:cNvSpPr txBox="1"/>
          <p:nvPr/>
        </p:nvSpPr>
        <p:spPr>
          <a:xfrm>
            <a:off x="1396499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feld 196"/>
          <p:cNvSpPr txBox="1"/>
          <p:nvPr/>
        </p:nvSpPr>
        <p:spPr>
          <a:xfrm>
            <a:off x="1599555" y="9807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S/T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feld 197"/>
          <p:cNvSpPr txBox="1"/>
          <p:nvPr/>
        </p:nvSpPr>
        <p:spPr>
          <a:xfrm>
            <a:off x="1977147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n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feld 198"/>
          <p:cNvSpPr txBox="1"/>
          <p:nvPr/>
        </p:nvSpPr>
        <p:spPr>
          <a:xfrm>
            <a:off x="2235323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Textfeld 199"/>
          <p:cNvSpPr txBox="1"/>
          <p:nvPr/>
        </p:nvSpPr>
        <p:spPr>
          <a:xfrm>
            <a:off x="2513627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feld 200"/>
          <p:cNvSpPr txBox="1"/>
          <p:nvPr/>
        </p:nvSpPr>
        <p:spPr>
          <a:xfrm>
            <a:off x="2716683" y="9807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S/T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Textfeld 201"/>
          <p:cNvSpPr txBox="1"/>
          <p:nvPr/>
        </p:nvSpPr>
        <p:spPr>
          <a:xfrm>
            <a:off x="3066995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n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feld 202"/>
          <p:cNvSpPr txBox="1"/>
          <p:nvPr/>
        </p:nvSpPr>
        <p:spPr>
          <a:xfrm>
            <a:off x="3325171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feld 203"/>
          <p:cNvSpPr txBox="1"/>
          <p:nvPr/>
        </p:nvSpPr>
        <p:spPr>
          <a:xfrm>
            <a:off x="3613203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feld 204"/>
          <p:cNvSpPr txBox="1"/>
          <p:nvPr/>
        </p:nvSpPr>
        <p:spPr>
          <a:xfrm>
            <a:off x="3816259" y="9807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S/T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feld 205"/>
          <p:cNvSpPr txBox="1"/>
          <p:nvPr/>
        </p:nvSpPr>
        <p:spPr>
          <a:xfrm>
            <a:off x="4162659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n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feld 206"/>
          <p:cNvSpPr txBox="1"/>
          <p:nvPr/>
        </p:nvSpPr>
        <p:spPr>
          <a:xfrm>
            <a:off x="4401379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feld 207"/>
          <p:cNvSpPr txBox="1"/>
          <p:nvPr/>
        </p:nvSpPr>
        <p:spPr>
          <a:xfrm>
            <a:off x="4689411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feld 208"/>
          <p:cNvSpPr txBox="1"/>
          <p:nvPr/>
        </p:nvSpPr>
        <p:spPr>
          <a:xfrm>
            <a:off x="4863283" y="9807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S/T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feld 209"/>
          <p:cNvSpPr txBox="1"/>
          <p:nvPr/>
        </p:nvSpPr>
        <p:spPr>
          <a:xfrm>
            <a:off x="5252507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n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5491227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feld 211"/>
          <p:cNvSpPr txBox="1"/>
          <p:nvPr/>
        </p:nvSpPr>
        <p:spPr>
          <a:xfrm>
            <a:off x="5759803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5953131" y="9807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S/T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Textfeld 213"/>
          <p:cNvSpPr txBox="1"/>
          <p:nvPr/>
        </p:nvSpPr>
        <p:spPr>
          <a:xfrm>
            <a:off x="6352083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n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Textfeld 214"/>
          <p:cNvSpPr txBox="1"/>
          <p:nvPr/>
        </p:nvSpPr>
        <p:spPr>
          <a:xfrm>
            <a:off x="6590803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Textfeld 215"/>
          <p:cNvSpPr txBox="1"/>
          <p:nvPr/>
        </p:nvSpPr>
        <p:spPr>
          <a:xfrm>
            <a:off x="6859379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Textfeld 216"/>
          <p:cNvSpPr txBox="1"/>
          <p:nvPr/>
        </p:nvSpPr>
        <p:spPr>
          <a:xfrm>
            <a:off x="7052707" y="9807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S/T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Textfeld 217"/>
          <p:cNvSpPr txBox="1"/>
          <p:nvPr/>
        </p:nvSpPr>
        <p:spPr>
          <a:xfrm>
            <a:off x="7428291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n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Textfeld 218"/>
          <p:cNvSpPr txBox="1"/>
          <p:nvPr/>
        </p:nvSpPr>
        <p:spPr>
          <a:xfrm>
            <a:off x="7705923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Textfeld 219"/>
          <p:cNvSpPr txBox="1"/>
          <p:nvPr/>
        </p:nvSpPr>
        <p:spPr>
          <a:xfrm>
            <a:off x="7974499" y="980728"/>
            <a:ext cx="255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Textfeld 220"/>
          <p:cNvSpPr txBox="1"/>
          <p:nvPr/>
        </p:nvSpPr>
        <p:spPr>
          <a:xfrm>
            <a:off x="8177555" y="9807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S/T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Runde Klammer links 221"/>
          <p:cNvSpPr/>
          <p:nvPr/>
        </p:nvSpPr>
        <p:spPr>
          <a:xfrm rot="5400000">
            <a:off x="1357255" y="460124"/>
            <a:ext cx="72008" cy="10081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3" name="Runde Klammer links 222"/>
          <p:cNvSpPr/>
          <p:nvPr/>
        </p:nvSpPr>
        <p:spPr>
          <a:xfrm rot="5400000">
            <a:off x="2489927" y="460124"/>
            <a:ext cx="72008" cy="10081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4" name="Runde Klammer links 223"/>
          <p:cNvSpPr/>
          <p:nvPr/>
        </p:nvSpPr>
        <p:spPr>
          <a:xfrm rot="5400000">
            <a:off x="3603143" y="460124"/>
            <a:ext cx="72008" cy="10081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" name="Runde Klammer links 224"/>
          <p:cNvSpPr/>
          <p:nvPr/>
        </p:nvSpPr>
        <p:spPr>
          <a:xfrm rot="5400000">
            <a:off x="4683263" y="460124"/>
            <a:ext cx="72008" cy="10081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6" name="Runde Klammer links 225"/>
          <p:cNvSpPr/>
          <p:nvPr/>
        </p:nvSpPr>
        <p:spPr>
          <a:xfrm rot="5400000">
            <a:off x="5763383" y="460124"/>
            <a:ext cx="72008" cy="10081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7" name="Runde Klammer links 226"/>
          <p:cNvSpPr/>
          <p:nvPr/>
        </p:nvSpPr>
        <p:spPr>
          <a:xfrm rot="5400000">
            <a:off x="6882415" y="460124"/>
            <a:ext cx="72008" cy="10081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8" name="Runde Klammer links 227"/>
          <p:cNvSpPr/>
          <p:nvPr/>
        </p:nvSpPr>
        <p:spPr>
          <a:xfrm rot="5400000">
            <a:off x="7962535" y="460124"/>
            <a:ext cx="72008" cy="10081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9" name="Textfeld 228"/>
          <p:cNvSpPr txBox="1"/>
          <p:nvPr/>
        </p:nvSpPr>
        <p:spPr>
          <a:xfrm>
            <a:off x="1210331" y="692696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GT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Textfeld 229"/>
          <p:cNvSpPr txBox="1"/>
          <p:nvPr/>
        </p:nvSpPr>
        <p:spPr>
          <a:xfrm>
            <a:off x="2302649" y="692696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GA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Textfeld 230"/>
          <p:cNvSpPr txBox="1"/>
          <p:nvPr/>
        </p:nvSpPr>
        <p:spPr>
          <a:xfrm>
            <a:off x="3413395" y="692696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GC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Textfeld 231"/>
          <p:cNvSpPr txBox="1"/>
          <p:nvPr/>
        </p:nvSpPr>
        <p:spPr>
          <a:xfrm>
            <a:off x="4466205" y="692696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GG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feld 232"/>
          <p:cNvSpPr txBox="1"/>
          <p:nvPr/>
        </p:nvSpPr>
        <p:spPr>
          <a:xfrm>
            <a:off x="5601643" y="692696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Textfeld 233"/>
          <p:cNvSpPr txBox="1"/>
          <p:nvPr/>
        </p:nvSpPr>
        <p:spPr>
          <a:xfrm>
            <a:off x="6686791" y="692696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AT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Textfeld 234"/>
          <p:cNvSpPr txBox="1"/>
          <p:nvPr/>
        </p:nvSpPr>
        <p:spPr>
          <a:xfrm>
            <a:off x="7786367" y="692696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dirty="0" smtClean="0">
                <a:latin typeface="Arial" pitchFamily="34" charset="0"/>
                <a:cs typeface="Arial" pitchFamily="34" charset="0"/>
              </a:rPr>
              <a:t>CT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Textfeld 235"/>
          <p:cNvSpPr txBox="1"/>
          <p:nvPr/>
        </p:nvSpPr>
        <p:spPr>
          <a:xfrm>
            <a:off x="6332325" y="1793116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Textfeld 236"/>
          <p:cNvSpPr txBox="1"/>
          <p:nvPr/>
        </p:nvSpPr>
        <p:spPr>
          <a:xfrm>
            <a:off x="7431297" y="1793116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Textfeld 237"/>
          <p:cNvSpPr txBox="1"/>
          <p:nvPr/>
        </p:nvSpPr>
        <p:spPr>
          <a:xfrm>
            <a:off x="7993222" y="1793116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Textfeld 238"/>
          <p:cNvSpPr txBox="1"/>
          <p:nvPr/>
        </p:nvSpPr>
        <p:spPr>
          <a:xfrm>
            <a:off x="7668421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+5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Textfeld 239"/>
          <p:cNvSpPr txBox="1"/>
          <p:nvPr/>
        </p:nvSpPr>
        <p:spPr>
          <a:xfrm>
            <a:off x="6538923" y="179311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Textfeld 240"/>
          <p:cNvSpPr txBox="1"/>
          <p:nvPr/>
        </p:nvSpPr>
        <p:spPr>
          <a:xfrm>
            <a:off x="6751811" y="180850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latin typeface="Arial" pitchFamily="34" charset="0"/>
                <a:cs typeface="Arial" pitchFamily="34" charset="0"/>
              </a:rPr>
              <a:t>+1/+5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Textfeld 241"/>
          <p:cNvSpPr txBox="1"/>
          <p:nvPr/>
        </p:nvSpPr>
        <p:spPr>
          <a:xfrm>
            <a:off x="7040544" y="180850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latin typeface="Arial" pitchFamily="34" charset="0"/>
                <a:cs typeface="Arial" pitchFamily="34" charset="0"/>
              </a:rPr>
              <a:t>+1/+5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8135473" y="180850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latin typeface="Arial" pitchFamily="34" charset="0"/>
                <a:cs typeface="Arial" pitchFamily="34" charset="0"/>
              </a:rPr>
              <a:t>+1/+5</a:t>
            </a:r>
            <a:endParaRPr lang="de-D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Textfeld 245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2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-72008" y="1052736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latin typeface="Arial" pitchFamily="34" charset="0"/>
                <a:cs typeface="Arial" pitchFamily="34" charset="0"/>
              </a:rPr>
              <a:t>#1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-66492" y="2680971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latin typeface="Arial" pitchFamily="34" charset="0"/>
                <a:cs typeface="Arial" pitchFamily="34" charset="0"/>
              </a:rPr>
              <a:t>#2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Textfeld 248"/>
          <p:cNvSpPr txBox="1"/>
          <p:nvPr/>
        </p:nvSpPr>
        <p:spPr>
          <a:xfrm>
            <a:off x="-93530" y="4199023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latin typeface="Arial" pitchFamily="34" charset="0"/>
                <a:cs typeface="Arial" pitchFamily="34" charset="0"/>
              </a:rPr>
              <a:t>#3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igure 2_spliced and GH1_replicate#2 and #3.jpg"/>
          <p:cNvPicPr preferRelativeResize="0">
            <a:picLocks/>
          </p:cNvPicPr>
          <p:nvPr/>
        </p:nvPicPr>
        <p:blipFill>
          <a:blip r:embed="rId2" cstate="print">
            <a:lum bright="-10000"/>
          </a:blip>
          <a:srcRect l="15528" t="21000" r="62901" b="68500"/>
          <a:stretch>
            <a:fillRect/>
          </a:stretch>
        </p:blipFill>
        <p:spPr>
          <a:xfrm>
            <a:off x="5580112" y="4044317"/>
            <a:ext cx="2574000" cy="1335600"/>
          </a:xfrm>
          <a:prstGeom prst="rect">
            <a:avLst/>
          </a:prstGeom>
        </p:spPr>
      </p:pic>
      <p:pic>
        <p:nvPicPr>
          <p:cNvPr id="5" name="Grafik 4" descr="Figure 3_spliced_replicate #2_02.jpg"/>
          <p:cNvPicPr preferRelativeResize="0">
            <a:picLocks/>
          </p:cNvPicPr>
          <p:nvPr/>
        </p:nvPicPr>
        <p:blipFill>
          <a:blip r:embed="rId3" cstate="print">
            <a:lum bright="-10000"/>
          </a:blip>
          <a:srcRect l="48251" t="18900" r="31859" b="70600"/>
          <a:stretch>
            <a:fillRect/>
          </a:stretch>
        </p:blipFill>
        <p:spPr>
          <a:xfrm>
            <a:off x="988348" y="4044317"/>
            <a:ext cx="2574000" cy="1335600"/>
          </a:xfrm>
          <a:prstGeom prst="rect">
            <a:avLst/>
          </a:prstGeom>
        </p:spPr>
      </p:pic>
      <p:pic>
        <p:nvPicPr>
          <p:cNvPr id="6" name="Grafik 5" descr="Figure 2_spliced and GH1_replicate#2 and #3.jpg"/>
          <p:cNvPicPr preferRelativeResize="0">
            <a:picLocks/>
          </p:cNvPicPr>
          <p:nvPr/>
        </p:nvPicPr>
        <p:blipFill>
          <a:blip r:embed="rId2" cstate="print">
            <a:lum bright="-10000"/>
          </a:blip>
          <a:srcRect l="36706" t="28350" r="41880" b="66400"/>
          <a:stretch>
            <a:fillRect/>
          </a:stretch>
        </p:blipFill>
        <p:spPr>
          <a:xfrm>
            <a:off x="988348" y="5700501"/>
            <a:ext cx="2574000" cy="576000"/>
          </a:xfrm>
          <a:prstGeom prst="rect">
            <a:avLst/>
          </a:prstGeom>
        </p:spPr>
      </p:pic>
      <p:pic>
        <p:nvPicPr>
          <p:cNvPr id="7" name="Grafik 6" descr="Figure 2_spliced and GH1_replicate#2 and #3.jpg"/>
          <p:cNvPicPr preferRelativeResize="0">
            <a:picLocks/>
          </p:cNvPicPr>
          <p:nvPr/>
        </p:nvPicPr>
        <p:blipFill>
          <a:blip r:embed="rId2" cstate="print">
            <a:lum bright="-10000"/>
          </a:blip>
          <a:srcRect l="57918" t="28350" r="20655" b="66400"/>
          <a:stretch>
            <a:fillRect/>
          </a:stretch>
        </p:blipFill>
        <p:spPr>
          <a:xfrm>
            <a:off x="5580112" y="5700501"/>
            <a:ext cx="2574000" cy="576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8" t="29813" r="50197" b="42524"/>
          <a:stretch/>
        </p:blipFill>
        <p:spPr>
          <a:xfrm>
            <a:off x="3090813" y="2306556"/>
            <a:ext cx="2572902" cy="576064"/>
          </a:xfrm>
          <a:prstGeom prst="rect">
            <a:avLst/>
          </a:prstGeom>
          <a:ln>
            <a:noFill/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26339" r="53774" b="46314"/>
          <a:stretch/>
        </p:blipFill>
        <p:spPr>
          <a:xfrm>
            <a:off x="3082539" y="722380"/>
            <a:ext cx="2572902" cy="1336102"/>
          </a:xfrm>
          <a:prstGeom prst="rect">
            <a:avLst/>
          </a:prstGeom>
          <a:ln>
            <a:noFill/>
          </a:ln>
        </p:spPr>
      </p:pic>
      <p:sp>
        <p:nvSpPr>
          <p:cNvPr id="59" name="Textfeld 58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3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feld 39"/>
          <p:cNvSpPr txBox="1">
            <a:spLocks noChangeArrowheads="1"/>
          </p:cNvSpPr>
          <p:nvPr/>
        </p:nvSpPr>
        <p:spPr bwMode="auto">
          <a:xfrm>
            <a:off x="5674827" y="1308679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c1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feld 39"/>
          <p:cNvSpPr txBox="1">
            <a:spLocks noChangeArrowheads="1"/>
          </p:cNvSpPr>
          <p:nvPr/>
        </p:nvSpPr>
        <p:spPr bwMode="auto">
          <a:xfrm>
            <a:off x="5674827" y="2456346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feld 39"/>
          <p:cNvSpPr txBox="1">
            <a:spLocks noChangeArrowheads="1"/>
          </p:cNvSpPr>
          <p:nvPr/>
        </p:nvSpPr>
        <p:spPr bwMode="auto">
          <a:xfrm>
            <a:off x="5674827" y="1586476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feld 39"/>
          <p:cNvSpPr txBox="1">
            <a:spLocks noChangeArrowheads="1"/>
          </p:cNvSpPr>
          <p:nvPr/>
        </p:nvSpPr>
        <p:spPr bwMode="auto">
          <a:xfrm>
            <a:off x="5674827" y="789633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c2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668542" y="208556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feld 39"/>
          <p:cNvSpPr txBox="1">
            <a:spLocks noChangeArrowheads="1"/>
          </p:cNvSpPr>
          <p:nvPr/>
        </p:nvSpPr>
        <p:spPr bwMode="auto">
          <a:xfrm>
            <a:off x="5674827" y="2055797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R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4517253" y="208556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782972" y="208556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329219" y="208556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3040031" y="2085563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347941" y="2085563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3943883" y="2085563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4214789" y="2085563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5106267" y="2085563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2918645" y="1166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3656168" y="33860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4748662" y="34246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GC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4306675" y="1166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TT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Gerade Verbindung 78"/>
          <p:cNvCxnSpPr/>
          <p:nvPr/>
        </p:nvCxnSpPr>
        <p:spPr>
          <a:xfrm flipV="1">
            <a:off x="3442579" y="382218"/>
            <a:ext cx="22322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3432640" y="600677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/>
          <p:nvPr/>
        </p:nvCxnSpPr>
        <p:spPr>
          <a:xfrm>
            <a:off x="4594707" y="600677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39"/>
          <p:cNvSpPr txBox="1">
            <a:spLocks noChangeArrowheads="1"/>
          </p:cNvSpPr>
          <p:nvPr/>
        </p:nvSpPr>
        <p:spPr bwMode="auto">
          <a:xfrm>
            <a:off x="8195107" y="4656962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c1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feld 39"/>
          <p:cNvSpPr txBox="1">
            <a:spLocks noChangeArrowheads="1"/>
          </p:cNvSpPr>
          <p:nvPr/>
        </p:nvSpPr>
        <p:spPr bwMode="auto">
          <a:xfrm>
            <a:off x="8195107" y="5804629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feld 39"/>
          <p:cNvSpPr txBox="1">
            <a:spLocks noChangeArrowheads="1"/>
          </p:cNvSpPr>
          <p:nvPr/>
        </p:nvSpPr>
        <p:spPr bwMode="auto">
          <a:xfrm>
            <a:off x="8195107" y="493475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feld 39"/>
          <p:cNvSpPr txBox="1">
            <a:spLocks noChangeArrowheads="1"/>
          </p:cNvSpPr>
          <p:nvPr/>
        </p:nvSpPr>
        <p:spPr bwMode="auto">
          <a:xfrm>
            <a:off x="8195107" y="4137916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c2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feld 39"/>
          <p:cNvSpPr txBox="1">
            <a:spLocks noChangeArrowheads="1"/>
          </p:cNvSpPr>
          <p:nvPr/>
        </p:nvSpPr>
        <p:spPr bwMode="auto">
          <a:xfrm>
            <a:off x="8195107" y="536489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R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feld 39"/>
          <p:cNvSpPr txBox="1">
            <a:spLocks noChangeArrowheads="1"/>
          </p:cNvSpPr>
          <p:nvPr/>
        </p:nvSpPr>
        <p:spPr bwMode="auto">
          <a:xfrm>
            <a:off x="3491880" y="4720378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c1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feld 39"/>
          <p:cNvSpPr txBox="1">
            <a:spLocks noChangeArrowheads="1"/>
          </p:cNvSpPr>
          <p:nvPr/>
        </p:nvSpPr>
        <p:spPr bwMode="auto">
          <a:xfrm>
            <a:off x="3491880" y="497204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S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feld 39"/>
          <p:cNvSpPr txBox="1">
            <a:spLocks noChangeArrowheads="1"/>
          </p:cNvSpPr>
          <p:nvPr/>
        </p:nvSpPr>
        <p:spPr bwMode="auto">
          <a:xfrm>
            <a:off x="3491880" y="427971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c2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feld 39"/>
          <p:cNvSpPr txBox="1">
            <a:spLocks noChangeArrowheads="1"/>
          </p:cNvSpPr>
          <p:nvPr/>
        </p:nvSpPr>
        <p:spPr bwMode="auto">
          <a:xfrm>
            <a:off x="3491880" y="5811645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GH1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feld 39"/>
          <p:cNvSpPr txBox="1">
            <a:spLocks noChangeArrowheads="1"/>
          </p:cNvSpPr>
          <p:nvPr/>
        </p:nvSpPr>
        <p:spPr bwMode="auto">
          <a:xfrm>
            <a:off x="3491880" y="5371907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R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1590544" y="541240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2439255" y="541240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2704974" y="541240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3251221" y="541240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962033" y="541240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1269943" y="541240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1865885" y="541240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2136791" y="541240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3028269" y="5412405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6179623" y="541240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7028334" y="541240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7294053" y="541240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7840300" y="541240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±1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5551112" y="541240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5859022" y="541240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6454964" y="541240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6725870" y="541240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+1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7617348" y="5412405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-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827584" y="34290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1565107" y="365097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2657601" y="365483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GC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2215614" y="34290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TT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9" name="Gerade Verbindung 118"/>
          <p:cNvCxnSpPr/>
          <p:nvPr/>
        </p:nvCxnSpPr>
        <p:spPr>
          <a:xfrm flipV="1">
            <a:off x="1351518" y="3694586"/>
            <a:ext cx="22322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>
            <a:off x="1341579" y="3913045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120"/>
          <p:cNvCxnSpPr/>
          <p:nvPr/>
        </p:nvCxnSpPr>
        <p:spPr>
          <a:xfrm>
            <a:off x="2503646" y="3913045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5422588" y="34290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6160111" y="365097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7252605" y="365483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GC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6810618" y="34290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TT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Gerade Verbindung 125"/>
          <p:cNvCxnSpPr/>
          <p:nvPr/>
        </p:nvCxnSpPr>
        <p:spPr>
          <a:xfrm flipV="1">
            <a:off x="5946522" y="3694586"/>
            <a:ext cx="22322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5936583" y="3913045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>
            <a:off x="7098650" y="3913045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feld 128"/>
          <p:cNvSpPr txBox="1"/>
          <p:nvPr/>
        </p:nvSpPr>
        <p:spPr>
          <a:xfrm>
            <a:off x="2267744" y="620688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latin typeface="Arial" pitchFamily="34" charset="0"/>
                <a:cs typeface="Arial" pitchFamily="34" charset="0"/>
              </a:rPr>
              <a:t>#1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feld 129"/>
          <p:cNvSpPr txBox="1"/>
          <p:nvPr/>
        </p:nvSpPr>
        <p:spPr>
          <a:xfrm>
            <a:off x="0" y="3468189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latin typeface="Arial" pitchFamily="34" charset="0"/>
                <a:cs typeface="Arial" pitchFamily="34" charset="0"/>
              </a:rPr>
              <a:t>#2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4650701" y="3468189"/>
            <a:ext cx="61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latin typeface="Arial" pitchFamily="34" charset="0"/>
                <a:cs typeface="Arial" pitchFamily="34" charset="0"/>
              </a:rPr>
              <a:t>#3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Bildschirmpräsentation (4:3)</PresentationFormat>
  <Paragraphs>477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MyriadPro-Regular</vt:lpstr>
      <vt:lpstr>Times New Roman</vt:lpstr>
      <vt:lpstr>Verdana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Erki</dc:creator>
  <cp:lastModifiedBy>schaal</cp:lastModifiedBy>
  <cp:revision>94</cp:revision>
  <dcterms:created xsi:type="dcterms:W3CDTF">2018-02-22T18:46:13Z</dcterms:created>
  <dcterms:modified xsi:type="dcterms:W3CDTF">2018-10-16T11:48:47Z</dcterms:modified>
</cp:coreProperties>
</file>