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715" autoAdjust="0"/>
  </p:normalViewPr>
  <p:slideViewPr>
    <p:cSldViewPr>
      <p:cViewPr varScale="1">
        <p:scale>
          <a:sx n="76" d="100"/>
          <a:sy n="76" d="100"/>
        </p:scale>
        <p:origin x="-168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nbary\Dropbox\1Tzachi\1_RDD%20Landscape%20in%20bacteria\INCPM\Expression_from_RNAseq_2nd_attemp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nbary\Dropbox\1Tzachi\1_RDD%20Landscape%20in%20bacteria\INCPM\RnaEditing_Ecoli_Fin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[Expression_from_RNAseq_2nd_attempt.xlsx]Sheet2!$L$1</c:f>
              <c:strCache>
                <c:ptCount val="1"/>
                <c:pt idx="0">
                  <c:v>WT1</c:v>
                </c:pt>
              </c:strCache>
            </c:strRef>
          </c:tx>
          <c:invertIfNegative val="0"/>
          <c:cat>
            <c:strRef>
              <c:f>[Expression_from_RNAseq_2nd_attempt.xlsx]Sheet2!$F$2:$F$13</c:f>
              <c:strCache>
                <c:ptCount val="12"/>
                <c:pt idx="0">
                  <c:v>clpB</c:v>
                </c:pt>
                <c:pt idx="1">
                  <c:v>hokB</c:v>
                </c:pt>
                <c:pt idx="2">
                  <c:v>hokC</c:v>
                </c:pt>
                <c:pt idx="3">
                  <c:v>hokD</c:v>
                </c:pt>
                <c:pt idx="4">
                  <c:v>hokE</c:v>
                </c:pt>
                <c:pt idx="5">
                  <c:v>ilvC</c:v>
                </c:pt>
                <c:pt idx="6">
                  <c:v>mpaA</c:v>
                </c:pt>
                <c:pt idx="7">
                  <c:v>nudE</c:v>
                </c:pt>
                <c:pt idx="8">
                  <c:v>ppiD</c:v>
                </c:pt>
                <c:pt idx="9">
                  <c:v>speD</c:v>
                </c:pt>
                <c:pt idx="10">
                  <c:v>treC</c:v>
                </c:pt>
                <c:pt idx="11">
                  <c:v>ttdR</c:v>
                </c:pt>
              </c:strCache>
            </c:strRef>
          </c:cat>
          <c:val>
            <c:numRef>
              <c:f>[Expression_from_RNAseq_2nd_attempt.xlsx]Sheet2!$L$2:$L$13</c:f>
              <c:numCache>
                <c:formatCode>General</c:formatCode>
                <c:ptCount val="12"/>
                <c:pt idx="0">
                  <c:v>269.97777165290165</c:v>
                </c:pt>
                <c:pt idx="1">
                  <c:v>435.86646766840738</c:v>
                </c:pt>
                <c:pt idx="2">
                  <c:v>75.095315225073975</c:v>
                </c:pt>
                <c:pt idx="3">
                  <c:v>131.81759839575847</c:v>
                </c:pt>
                <c:pt idx="4">
                  <c:v>9.081233593772442</c:v>
                </c:pt>
                <c:pt idx="5">
                  <c:v>349.33401446970856</c:v>
                </c:pt>
                <c:pt idx="6">
                  <c:v>70.233812158256129</c:v>
                </c:pt>
                <c:pt idx="7">
                  <c:v>181.54211520641456</c:v>
                </c:pt>
                <c:pt idx="8">
                  <c:v>260.29522385919194</c:v>
                </c:pt>
                <c:pt idx="9">
                  <c:v>349.27966497919454</c:v>
                </c:pt>
                <c:pt idx="10">
                  <c:v>1261.1415089760276</c:v>
                </c:pt>
                <c:pt idx="11">
                  <c:v>33.209282849509322</c:v>
                </c:pt>
              </c:numCache>
            </c:numRef>
          </c:val>
        </c:ser>
        <c:ser>
          <c:idx val="2"/>
          <c:order val="1"/>
          <c:tx>
            <c:strRef>
              <c:f>[Expression_from_RNAseq_2nd_attempt.xlsx]Sheet2!$N$1</c:f>
              <c:strCache>
                <c:ptCount val="1"/>
                <c:pt idx="0">
                  <c:v>WT2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[Expression_from_RNAseq_2nd_attempt.xlsx]Sheet2!$F$2:$F$13</c:f>
              <c:strCache>
                <c:ptCount val="12"/>
                <c:pt idx="0">
                  <c:v>clpB</c:v>
                </c:pt>
                <c:pt idx="1">
                  <c:v>hokB</c:v>
                </c:pt>
                <c:pt idx="2">
                  <c:v>hokC</c:v>
                </c:pt>
                <c:pt idx="3">
                  <c:v>hokD</c:v>
                </c:pt>
                <c:pt idx="4">
                  <c:v>hokE</c:v>
                </c:pt>
                <c:pt idx="5">
                  <c:v>ilvC</c:v>
                </c:pt>
                <c:pt idx="6">
                  <c:v>mpaA</c:v>
                </c:pt>
                <c:pt idx="7">
                  <c:v>nudE</c:v>
                </c:pt>
                <c:pt idx="8">
                  <c:v>ppiD</c:v>
                </c:pt>
                <c:pt idx="9">
                  <c:v>speD</c:v>
                </c:pt>
                <c:pt idx="10">
                  <c:v>treC</c:v>
                </c:pt>
                <c:pt idx="11">
                  <c:v>ttdR</c:v>
                </c:pt>
              </c:strCache>
            </c:strRef>
          </c:cat>
          <c:val>
            <c:numRef>
              <c:f>[Expression_from_RNAseq_2nd_attempt.xlsx]Sheet2!$N$2:$N$13</c:f>
              <c:numCache>
                <c:formatCode>General</c:formatCode>
                <c:ptCount val="12"/>
                <c:pt idx="0">
                  <c:v>105.06234601573638</c:v>
                </c:pt>
                <c:pt idx="1">
                  <c:v>197.25810404812665</c:v>
                </c:pt>
                <c:pt idx="2">
                  <c:v>98.48073766011737</c:v>
                </c:pt>
                <c:pt idx="3">
                  <c:v>151.20459257670169</c:v>
                </c:pt>
                <c:pt idx="4">
                  <c:v>5.4284995954076818</c:v>
                </c:pt>
                <c:pt idx="5">
                  <c:v>32.862282916589919</c:v>
                </c:pt>
                <c:pt idx="6">
                  <c:v>95.360642892661616</c:v>
                </c:pt>
                <c:pt idx="7">
                  <c:v>48.412346391772147</c:v>
                </c:pt>
                <c:pt idx="8">
                  <c:v>262.74460012888125</c:v>
                </c:pt>
                <c:pt idx="9">
                  <c:v>303.49409719155665</c:v>
                </c:pt>
                <c:pt idx="10">
                  <c:v>1561.9652007045024</c:v>
                </c:pt>
                <c:pt idx="11">
                  <c:v>121.24580028816992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785216"/>
        <c:axId val="209787136"/>
      </c:barChart>
      <c:catAx>
        <c:axId val="2097852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Gene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i="1"/>
            </a:pPr>
            <a:endParaRPr lang="en-US"/>
          </a:p>
        </c:txPr>
        <c:crossAx val="209787136"/>
        <c:crosses val="autoZero"/>
        <c:auto val="1"/>
        <c:lblAlgn val="ctr"/>
        <c:lblOffset val="100"/>
        <c:noMultiLvlLbl val="0"/>
      </c:catAx>
      <c:valAx>
        <c:axId val="2097871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Expression level </a:t>
                </a:r>
                <a:r>
                  <a:rPr lang="en-US" smtClean="0"/>
                  <a:t>(FPKM)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97852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'supplementary Figure 2B'!$H$2:$I$2</c:f>
              <c:strCache>
                <c:ptCount val="1"/>
                <c:pt idx="0">
                  <c:v>FPKM RNA Editing level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tx1"/>
              </a:solidFill>
              <a:ln>
                <a:noFill/>
              </a:ln>
            </c:spPr>
          </c:marker>
          <c:trendline>
            <c:trendlineType val="linear"/>
            <c:dispRSqr val="1"/>
            <c:dispEq val="1"/>
            <c:trendlineLbl>
              <c:layout>
                <c:manualLayout>
                  <c:x val="-0.56423202099737535"/>
                  <c:y val="-0.5866804630190457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aseline="0" dirty="0"/>
                      <a:t>y = -0.007x + 15.901
R² = </a:t>
                    </a:r>
                    <a:r>
                      <a:rPr lang="en-US" baseline="0" dirty="0" smtClean="0"/>
                      <a:t>0.0135</a:t>
                    </a:r>
                    <a:endParaRPr lang="en-US" dirty="0"/>
                  </a:p>
                </c:rich>
              </c:tx>
              <c:numFmt formatCode="General" sourceLinked="0"/>
            </c:trendlineLbl>
          </c:trendline>
          <c:xVal>
            <c:numRef>
              <c:f>'supplementary Figure 2B'!$H$3:$H$26</c:f>
              <c:numCache>
                <c:formatCode>General</c:formatCode>
                <c:ptCount val="24"/>
                <c:pt idx="0">
                  <c:v>1561.9652007045024</c:v>
                </c:pt>
                <c:pt idx="1">
                  <c:v>1261.1415089760276</c:v>
                </c:pt>
                <c:pt idx="2">
                  <c:v>435.86646766840738</c:v>
                </c:pt>
                <c:pt idx="3">
                  <c:v>349.33401446970856</c:v>
                </c:pt>
                <c:pt idx="4">
                  <c:v>349.27966497919454</c:v>
                </c:pt>
                <c:pt idx="5">
                  <c:v>303.49409719155665</c:v>
                </c:pt>
                <c:pt idx="6">
                  <c:v>269.97777165290165</c:v>
                </c:pt>
                <c:pt idx="7">
                  <c:v>262.74460012888125</c:v>
                </c:pt>
                <c:pt idx="8">
                  <c:v>260.29522385919194</c:v>
                </c:pt>
                <c:pt idx="9">
                  <c:v>197.25810404812665</c:v>
                </c:pt>
                <c:pt idx="10">
                  <c:v>181.54211520641456</c:v>
                </c:pt>
                <c:pt idx="11">
                  <c:v>151.20459257670169</c:v>
                </c:pt>
                <c:pt idx="12">
                  <c:v>131.81759839575847</c:v>
                </c:pt>
                <c:pt idx="13">
                  <c:v>121.24580028816992</c:v>
                </c:pt>
                <c:pt idx="14">
                  <c:v>105.06234601573638</c:v>
                </c:pt>
                <c:pt idx="15">
                  <c:v>98.48073766011737</c:v>
                </c:pt>
                <c:pt idx="16">
                  <c:v>95.360642892661616</c:v>
                </c:pt>
                <c:pt idx="17">
                  <c:v>75.095315225073975</c:v>
                </c:pt>
                <c:pt idx="18">
                  <c:v>70.233812158256129</c:v>
                </c:pt>
                <c:pt idx="19">
                  <c:v>48.412346391772147</c:v>
                </c:pt>
                <c:pt idx="20">
                  <c:v>33.209282849509322</c:v>
                </c:pt>
                <c:pt idx="21">
                  <c:v>32.862282916589919</c:v>
                </c:pt>
                <c:pt idx="22">
                  <c:v>9.081233593772442</c:v>
                </c:pt>
                <c:pt idx="23">
                  <c:v>5.4284995954076818</c:v>
                </c:pt>
              </c:numCache>
            </c:numRef>
          </c:xVal>
          <c:yVal>
            <c:numRef>
              <c:f>'supplementary Figure 2B'!$I$3:$I$26</c:f>
              <c:numCache>
                <c:formatCode>General</c:formatCode>
                <c:ptCount val="24"/>
                <c:pt idx="0">
                  <c:v>1.1599999999999999</c:v>
                </c:pt>
                <c:pt idx="1">
                  <c:v>1.49</c:v>
                </c:pt>
                <c:pt idx="2" formatCode="0.0">
                  <c:v>86.95</c:v>
                </c:pt>
                <c:pt idx="3" formatCode="0.0">
                  <c:v>3.51</c:v>
                </c:pt>
                <c:pt idx="4">
                  <c:v>1.08</c:v>
                </c:pt>
                <c:pt idx="5">
                  <c:v>0.8</c:v>
                </c:pt>
                <c:pt idx="6" formatCode="0.0">
                  <c:v>3.43</c:v>
                </c:pt>
                <c:pt idx="7" formatCode="0.0">
                  <c:v>3.8</c:v>
                </c:pt>
                <c:pt idx="8" formatCode="0.0">
                  <c:v>6.05</c:v>
                </c:pt>
                <c:pt idx="9" formatCode="0.0">
                  <c:v>65.569999999999993</c:v>
                </c:pt>
                <c:pt idx="10">
                  <c:v>2.0099999999999998</c:v>
                </c:pt>
                <c:pt idx="11" formatCode="0.0">
                  <c:v>5.49</c:v>
                </c:pt>
                <c:pt idx="12" formatCode="0.0">
                  <c:v>6.33</c:v>
                </c:pt>
                <c:pt idx="13" formatCode="0.0">
                  <c:v>15.61</c:v>
                </c:pt>
                <c:pt idx="14" formatCode="0.0">
                  <c:v>0.9</c:v>
                </c:pt>
                <c:pt idx="15" formatCode="0.0">
                  <c:v>9.57</c:v>
                </c:pt>
                <c:pt idx="16" formatCode="0.0">
                  <c:v>4.78</c:v>
                </c:pt>
                <c:pt idx="17" formatCode="0.0">
                  <c:v>6.19</c:v>
                </c:pt>
                <c:pt idx="18" formatCode="0.0">
                  <c:v>2.1800000000000002</c:v>
                </c:pt>
                <c:pt idx="19">
                  <c:v>5.1100000000000003</c:v>
                </c:pt>
                <c:pt idx="20" formatCode="0.0">
                  <c:v>19.510000000000002</c:v>
                </c:pt>
                <c:pt idx="21" formatCode="0.0">
                  <c:v>1.6</c:v>
                </c:pt>
                <c:pt idx="22" formatCode="0.0">
                  <c:v>39.29</c:v>
                </c:pt>
                <c:pt idx="23" formatCode="0.0">
                  <c:v>44.44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809408"/>
        <c:axId val="209811328"/>
      </c:scatterChart>
      <c:valAx>
        <c:axId val="2098094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b="1" i="0" u="none" strike="noStrike" baseline="0" smtClean="0">
                    <a:effectLst/>
                  </a:rPr>
                  <a:t>Expression level (FPMK)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9811328"/>
        <c:crosses val="autoZero"/>
        <c:crossBetween val="midCat"/>
      </c:valAx>
      <c:valAx>
        <c:axId val="2098113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RNA editing level (%)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0980940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125F-958C-405F-886A-5434ACA4550E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956DC-3D18-455B-AE06-14AF872C2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Supplemental Fig S5. RNA expression analysis of the 12 genes with novel A-to-I edited sites.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Expression levels (FPKM values) were calculated for all known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 coli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genes per each experiment. Here, the FPKM values for all 12 genes with novel A-to-I sites are presented (for both WT strains).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(B)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 correlation between editing levels (shown in Figure 1A) and expression pattern is observed. P-value (Pearson Correlation)=0.5884.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956DC-3D18-455B-AE06-14AF872C26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00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6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3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2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2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8693503"/>
              </p:ext>
            </p:extLst>
          </p:nvPr>
        </p:nvGraphicFramePr>
        <p:xfrm>
          <a:off x="457200" y="152400"/>
          <a:ext cx="8382000" cy="359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5130680"/>
              </p:ext>
            </p:extLst>
          </p:nvPr>
        </p:nvGraphicFramePr>
        <p:xfrm>
          <a:off x="533400" y="3505200"/>
          <a:ext cx="77724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8600" y="76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429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10056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102</Words>
  <Application>Microsoft Office PowerPoint</Application>
  <PresentationFormat>‫הצגה על המסך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Dan BY</dc:creator>
  <cp:lastModifiedBy>Dan BY</cp:lastModifiedBy>
  <cp:revision>68</cp:revision>
  <dcterms:created xsi:type="dcterms:W3CDTF">2016-12-01T10:56:30Z</dcterms:created>
  <dcterms:modified xsi:type="dcterms:W3CDTF">2017-07-20T13:08:33Z</dcterms:modified>
</cp:coreProperties>
</file>