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715" autoAdjust="0"/>
  </p:normalViewPr>
  <p:slideViewPr>
    <p:cSldViewPr>
      <p:cViewPr varScale="1">
        <p:scale>
          <a:sx n="76" d="100"/>
          <a:sy n="76" d="100"/>
        </p:scale>
        <p:origin x="-168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125F-958C-405F-886A-5434ACA4550E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956DC-3D18-455B-AE06-14AF872C2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8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Supplemental Fig S4. Validation of RNA editing in </a:t>
            </a:r>
            <a:r>
              <a:rPr lang="en-US" sz="1200" b="1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hokB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Sanger sequencing of corresponding DNA (WT) and RNA samples (WT and tadA mutant) validated the occurrence of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hokB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mRNA editing (red arrow marks the edited site).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956DC-3D18-455B-AE06-14AF872C26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54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6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1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3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1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2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7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2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9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tiff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057401" y="2019246"/>
            <a:ext cx="5029199" cy="3020233"/>
            <a:chOff x="5181600" y="4961709"/>
            <a:chExt cx="3134139" cy="1875962"/>
          </a:xfrm>
        </p:grpSpPr>
        <p:grpSp>
          <p:nvGrpSpPr>
            <p:cNvPr id="5" name="Group 4"/>
            <p:cNvGrpSpPr/>
            <p:nvPr/>
          </p:nvGrpSpPr>
          <p:grpSpPr>
            <a:xfrm>
              <a:off x="5181600" y="5188371"/>
              <a:ext cx="3134139" cy="1649300"/>
              <a:chOff x="4953000" y="4213867"/>
              <a:chExt cx="3134139" cy="2002980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4953000" y="4788411"/>
                <a:ext cx="1078873" cy="348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WT (</a:t>
                </a:r>
                <a:r>
                  <a:rPr lang="en-US" sz="2400" dirty="0" smtClean="0"/>
                  <a:t>RNA)</a:t>
                </a:r>
                <a:endParaRPr lang="en-US" sz="24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953002" y="4213867"/>
                <a:ext cx="1078871" cy="348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WT (DNA)</a:t>
                </a:r>
                <a:endParaRPr lang="en-US" sz="2400" dirty="0"/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6099556" y="5677935"/>
                <a:ext cx="1987583" cy="538912"/>
                <a:chOff x="6099556" y="5677935"/>
                <a:chExt cx="1987583" cy="538912"/>
              </a:xfrm>
            </p:grpSpPr>
            <p:sp>
              <p:nvSpPr>
                <p:cNvPr id="16" name="TextBox 15"/>
                <p:cNvSpPr txBox="1"/>
                <p:nvPr/>
              </p:nvSpPr>
              <p:spPr>
                <a:xfrm>
                  <a:off x="6429387" y="5868600"/>
                  <a:ext cx="609600" cy="3482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l" rtl="0"/>
                  <a:r>
                    <a:rPr lang="en-US" sz="2400" b="1" dirty="0" smtClean="0">
                      <a:latin typeface="Courier New" pitchFamily="49" charset="0"/>
                      <a:cs typeface="Courier New" pitchFamily="49" charset="0"/>
                    </a:rPr>
                    <a:t>(G)</a:t>
                  </a:r>
                  <a:endParaRPr lang="en-US" sz="4800" b="1" dirty="0">
                    <a:latin typeface="Courier New" pitchFamily="49" charset="0"/>
                    <a:cs typeface="Courier New" pitchFamily="49" charset="0"/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6099556" y="5677935"/>
                  <a:ext cx="1987583" cy="3482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chemeClr val="accent1"/>
                      </a:solidFill>
                      <a:latin typeface="Courier New" pitchFamily="49" charset="0"/>
                      <a:cs typeface="Courier New" pitchFamily="49" charset="0"/>
                    </a:rPr>
                    <a:t>C </a:t>
                  </a:r>
                  <a:r>
                    <a:rPr lang="en-US" sz="2400" b="1" dirty="0" smtClean="0">
                      <a:solidFill>
                        <a:srgbClr val="FF0000"/>
                      </a:solidFill>
                      <a:latin typeface="Courier New" pitchFamily="49" charset="0"/>
                      <a:cs typeface="Courier New" pitchFamily="49" charset="0"/>
                    </a:rPr>
                    <a:t>T</a:t>
                  </a:r>
                  <a:r>
                    <a:rPr lang="en-US" sz="2400" b="1" dirty="0" smtClean="0">
                      <a:latin typeface="Courier New" pitchFamily="49" charset="0"/>
                      <a:cs typeface="Courier New" pitchFamily="49" charset="0"/>
                    </a:rPr>
                    <a:t> </a:t>
                  </a:r>
                  <a:r>
                    <a:rPr lang="en-US" sz="2400" b="1" dirty="0" smtClean="0">
                      <a:solidFill>
                        <a:srgbClr val="00B050"/>
                      </a:solidFill>
                      <a:latin typeface="Courier New" pitchFamily="49" charset="0"/>
                      <a:cs typeface="Courier New" pitchFamily="49" charset="0"/>
                    </a:rPr>
                    <a:t>A </a:t>
                  </a:r>
                  <a:r>
                    <a:rPr lang="en-US" sz="2400" b="1" dirty="0" smtClean="0">
                      <a:solidFill>
                        <a:schemeClr val="accent1"/>
                      </a:solidFill>
                      <a:latin typeface="Courier New" pitchFamily="49" charset="0"/>
                      <a:cs typeface="Courier New" pitchFamily="49" charset="0"/>
                    </a:rPr>
                    <a:t>C</a:t>
                  </a:r>
                  <a:r>
                    <a:rPr lang="en-US" sz="2400" b="1" dirty="0" smtClean="0">
                      <a:latin typeface="Courier New" pitchFamily="49" charset="0"/>
                      <a:cs typeface="Courier New" pitchFamily="49" charset="0"/>
                    </a:rPr>
                    <a:t> G </a:t>
                  </a:r>
                  <a:r>
                    <a:rPr lang="en-US" sz="2400" b="1" dirty="0" smtClean="0">
                      <a:solidFill>
                        <a:srgbClr val="00B050"/>
                      </a:solidFill>
                      <a:latin typeface="Courier New" pitchFamily="49" charset="0"/>
                      <a:cs typeface="Courier New" pitchFamily="49" charset="0"/>
                    </a:rPr>
                    <a:t>A </a:t>
                  </a:r>
                  <a:r>
                    <a:rPr lang="en-US" sz="2400" b="1" dirty="0" err="1" smtClean="0">
                      <a:solidFill>
                        <a:srgbClr val="00B050"/>
                      </a:solidFill>
                      <a:latin typeface="Courier New" pitchFamily="49" charset="0"/>
                      <a:cs typeface="Courier New" pitchFamily="49" charset="0"/>
                    </a:rPr>
                    <a:t>A</a:t>
                  </a:r>
                  <a:r>
                    <a:rPr lang="en-US" sz="2400" b="1" dirty="0" smtClean="0">
                      <a:solidFill>
                        <a:srgbClr val="00B050"/>
                      </a:solidFill>
                      <a:latin typeface="Courier New" pitchFamily="49" charset="0"/>
                      <a:cs typeface="Courier New" pitchFamily="49" charset="0"/>
                    </a:rPr>
                    <a:t> </a:t>
                  </a:r>
                  <a:r>
                    <a:rPr lang="en-US" sz="2400" b="1" dirty="0" smtClean="0">
                      <a:solidFill>
                        <a:schemeClr val="accent1"/>
                      </a:solidFill>
                      <a:latin typeface="Courier New" pitchFamily="49" charset="0"/>
                      <a:cs typeface="Courier New" pitchFamily="49" charset="0"/>
                    </a:rPr>
                    <a:t>C</a:t>
                  </a:r>
                  <a:endParaRPr lang="en-US" sz="2400" b="1" dirty="0">
                    <a:solidFill>
                      <a:srgbClr val="FF0000"/>
                    </a:solidFill>
                    <a:latin typeface="Courier New" pitchFamily="49" charset="0"/>
                    <a:cs typeface="Courier New" pitchFamily="49" charset="0"/>
                  </a:endParaRPr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4953000" y="5390045"/>
                <a:ext cx="1155073" cy="6268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 smtClean="0"/>
                  <a:t>tadA</a:t>
                </a:r>
                <a:r>
                  <a:rPr lang="en-US" sz="2400" baseline="30000" dirty="0" err="1" smtClean="0"/>
                  <a:t>m</a:t>
                </a:r>
                <a:r>
                  <a:rPr lang="en-US" sz="2400" dirty="0" smtClean="0"/>
                  <a:t>  (RNA)</a:t>
                </a:r>
                <a:endParaRPr lang="en-US" sz="2400" dirty="0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6303084" y="5062290"/>
              <a:ext cx="1870196" cy="1406822"/>
              <a:chOff x="1721315" y="571529"/>
              <a:chExt cx="5758048" cy="5711161"/>
            </a:xfrm>
          </p:grpSpPr>
          <p:pic>
            <p:nvPicPr>
              <p:cNvPr id="8" name="Picture 4" descr="C:\Users\danbary\Pictures\hokB_WT_RNA.ti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21315" y="2468400"/>
                <a:ext cx="5758048" cy="185714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" name="Picture 5" descr="C:\Users\danbary\Pictures\hokB_WT_DNA.tif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21315" y="571529"/>
                <a:ext cx="5758048" cy="186666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6" descr="C:\Users\danbary\Pictures\hokB_tadA_D64E_RNA.tif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21315" y="4330311"/>
                <a:ext cx="5758048" cy="195237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7" name="Down Arrow 224"/>
            <p:cNvSpPr/>
            <p:nvPr/>
          </p:nvSpPr>
          <p:spPr bwMode="auto">
            <a:xfrm flipH="1">
              <a:off x="6769709" y="4961709"/>
              <a:ext cx="254141" cy="203690"/>
            </a:xfrm>
            <a:prstGeom prst="downArrow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41148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07374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67</Words>
  <Application>Microsoft Office PowerPoint</Application>
  <PresentationFormat>‫הצגה על המסך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Dan BY</dc:creator>
  <cp:lastModifiedBy>Dan BY</cp:lastModifiedBy>
  <cp:revision>68</cp:revision>
  <dcterms:created xsi:type="dcterms:W3CDTF">2016-12-01T10:56:30Z</dcterms:created>
  <dcterms:modified xsi:type="dcterms:W3CDTF">2017-07-20T13:08:11Z</dcterms:modified>
</cp:coreProperties>
</file>