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715" autoAdjust="0"/>
  </p:normalViewPr>
  <p:slideViewPr>
    <p:cSldViewPr>
      <p:cViewPr varScale="1">
        <p:scale>
          <a:sx n="76" d="100"/>
          <a:sy n="76" d="100"/>
        </p:scale>
        <p:origin x="-168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125F-958C-405F-886A-5434ACA4550E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956DC-3D18-455B-AE06-14AF872C2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8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Supplemental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S1. Detecting RNA editing in </a:t>
            </a: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 coli.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order to detect RNA editing in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 coli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DNA and RNA are purified from the same sample, subjected to high-throughput sequencing, and aligned to the genome. Only sites harboring a mixture of nucleotides in the RNA but not DNA samples, having at least five forward and reverse reads which display a non-DNA allele and are covered by more than 30 reads in total are considered true editing sites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956DC-3D18-455B-AE06-14AF872C26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6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6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1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3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1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2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7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2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9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152400" y="1960737"/>
            <a:ext cx="2752322" cy="2286000"/>
            <a:chOff x="382562" y="0"/>
            <a:chExt cx="2752322" cy="2286000"/>
          </a:xfrm>
        </p:grpSpPr>
        <p:sp>
          <p:nvSpPr>
            <p:cNvPr id="75" name="TextBox 74"/>
            <p:cNvSpPr txBox="1"/>
            <p:nvPr/>
          </p:nvSpPr>
          <p:spPr>
            <a:xfrm>
              <a:off x="382562" y="0"/>
              <a:ext cx="27523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Extract DNA and RNA from the </a:t>
              </a:r>
              <a:r>
                <a:rPr lang="en-US" sz="1600" b="1" u="sng" dirty="0" smtClean="0"/>
                <a:t>same</a:t>
              </a:r>
              <a:r>
                <a:rPr lang="en-US" sz="1600" b="1" dirty="0" smtClean="0"/>
                <a:t> </a:t>
              </a:r>
              <a:r>
                <a:rPr lang="en-US" sz="1600" b="1" i="1" dirty="0" smtClean="0"/>
                <a:t>E. coli</a:t>
              </a:r>
              <a:r>
                <a:rPr lang="en-US" sz="1600" b="1" dirty="0" smtClean="0"/>
                <a:t> culture</a:t>
              </a:r>
              <a:endParaRPr lang="en-US" sz="1600" b="1" dirty="0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1177510" y="659171"/>
              <a:ext cx="1322409" cy="1626829"/>
              <a:chOff x="1050196" y="531928"/>
              <a:chExt cx="1322409" cy="1626829"/>
            </a:xfrm>
          </p:grpSpPr>
          <p:pic>
            <p:nvPicPr>
              <p:cNvPr id="77" name="Picture 5" descr="C:\Users\danbary\AppData\Local\Microsoft\Windows\Temporary Internet Files\Content.IE5\U15MYOGU\smurf-Tubo-de-Ensaio-1[1]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EFFFFF"/>
                  </a:clrFrom>
                  <a:clrTo>
                    <a:srgbClr val="EFFFFF">
                      <a:alpha val="0"/>
                    </a:srgbClr>
                  </a:clrTo>
                </a:clrChange>
                <a:duotone>
                  <a:prstClr val="black"/>
                  <a:srgbClr val="FFFF00">
                    <a:tint val="45000"/>
                    <a:satMod val="400000"/>
                  </a:srgb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colorTemperature colorTemp="5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5400" y="531928"/>
                <a:ext cx="672018" cy="9158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78" name="Group 77"/>
              <p:cNvGrpSpPr/>
              <p:nvPr/>
            </p:nvGrpSpPr>
            <p:grpSpPr>
              <a:xfrm>
                <a:off x="1875823" y="1449630"/>
                <a:ext cx="496782" cy="705430"/>
                <a:chOff x="2125443" y="1449630"/>
                <a:chExt cx="496782" cy="705430"/>
              </a:xfrm>
            </p:grpSpPr>
            <p:pic>
              <p:nvPicPr>
                <p:cNvPr id="85" name="Picture 7" descr="C:\Users\danbary\AppData\Local\Microsoft\Windows\Temporary Internet Files\Content.IE5\KYAC5QTZ\eppendorf[1].jpeg"/>
                <p:cNvPicPr>
                  <a:picLocks noChangeAspect="1" noChangeArrowheads="1"/>
                </p:cNvPicPr>
                <p:nvPr/>
              </p:nvPicPr>
              <p:blipFill>
                <a:blip r:embed="rId5">
                  <a:clrChange>
                    <a:clrFrom>
                      <a:srgbClr val="FEFEFE"/>
                    </a:clrFrom>
                    <a:clrTo>
                      <a:srgbClr val="FEFEFE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9769765">
                  <a:off x="2125443" y="1449630"/>
                  <a:ext cx="496782" cy="70543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86" name="TextBox 85"/>
                <p:cNvSpPr txBox="1"/>
                <p:nvPr/>
              </p:nvSpPr>
              <p:spPr>
                <a:xfrm rot="3566513">
                  <a:off x="2080799" y="1670168"/>
                  <a:ext cx="643346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>
                      <a:cs typeface="Courier New" pitchFamily="49" charset="0"/>
                    </a:rPr>
                    <a:t>RNA</a:t>
                  </a:r>
                  <a:endParaRPr lang="en-US" sz="2400" dirty="0">
                    <a:cs typeface="Courier New" pitchFamily="49" charset="0"/>
                  </a:endParaRPr>
                </a:p>
              </p:txBody>
            </p:sp>
          </p:grpSp>
          <p:grpSp>
            <p:nvGrpSpPr>
              <p:cNvPr id="79" name="Group 78"/>
              <p:cNvGrpSpPr/>
              <p:nvPr/>
            </p:nvGrpSpPr>
            <p:grpSpPr>
              <a:xfrm>
                <a:off x="1298583" y="1448865"/>
                <a:ext cx="496782" cy="709892"/>
                <a:chOff x="1211459" y="1448865"/>
                <a:chExt cx="496782" cy="709892"/>
              </a:xfrm>
            </p:grpSpPr>
            <p:pic>
              <p:nvPicPr>
                <p:cNvPr id="83" name="Picture 7" descr="C:\Users\danbary\AppData\Local\Microsoft\Windows\Temporary Internet Files\Content.IE5\KYAC5QTZ\eppendorf[1].jpeg"/>
                <p:cNvPicPr>
                  <a:picLocks noChangeAspect="1" noChangeArrowheads="1"/>
                </p:cNvPicPr>
                <p:nvPr/>
              </p:nvPicPr>
              <p:blipFill>
                <a:blip r:embed="rId5">
                  <a:clrChange>
                    <a:clrFrom>
                      <a:srgbClr val="FEFEFE"/>
                    </a:clrFrom>
                    <a:clrTo>
                      <a:srgbClr val="FEFEFE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19769765">
                  <a:off x="1211459" y="1448865"/>
                  <a:ext cx="496782" cy="70543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84" name="TextBox 83"/>
                <p:cNvSpPr txBox="1"/>
                <p:nvPr/>
              </p:nvSpPr>
              <p:spPr>
                <a:xfrm rot="3554268">
                  <a:off x="1172858" y="1683195"/>
                  <a:ext cx="643346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>
                      <a:cs typeface="Courier New" pitchFamily="49" charset="0"/>
                    </a:rPr>
                    <a:t>DNA</a:t>
                  </a:r>
                  <a:endParaRPr lang="en-US" sz="2400" dirty="0">
                    <a:cs typeface="Courier New" pitchFamily="49" charset="0"/>
                  </a:endParaRPr>
                </a:p>
              </p:txBody>
            </p:sp>
          </p:grpSp>
          <p:sp>
            <p:nvSpPr>
              <p:cNvPr id="80" name="TextBox 79"/>
              <p:cNvSpPr txBox="1"/>
              <p:nvPr/>
            </p:nvSpPr>
            <p:spPr>
              <a:xfrm rot="3685438">
                <a:off x="1312159" y="949942"/>
                <a:ext cx="7957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smtClean="0"/>
                  <a:t>E. coli</a:t>
                </a:r>
              </a:p>
            </p:txBody>
          </p:sp>
          <p:sp>
            <p:nvSpPr>
              <p:cNvPr id="81" name="Curved Left Arrow 80"/>
              <p:cNvSpPr/>
              <p:nvPr/>
            </p:nvSpPr>
            <p:spPr>
              <a:xfrm rot="19853043">
                <a:off x="1988851" y="869260"/>
                <a:ext cx="329943" cy="734144"/>
              </a:xfrm>
              <a:prstGeom prst="curvedLeftArrow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Curved Left Arrow 81"/>
              <p:cNvSpPr/>
              <p:nvPr/>
            </p:nvSpPr>
            <p:spPr>
              <a:xfrm rot="1121616" flipH="1">
                <a:off x="1050196" y="969750"/>
                <a:ext cx="319020" cy="734144"/>
              </a:xfrm>
              <a:prstGeom prst="curvedLeftArrow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87" name="TextBox 86"/>
          <p:cNvSpPr txBox="1"/>
          <p:nvPr/>
        </p:nvSpPr>
        <p:spPr>
          <a:xfrm>
            <a:off x="2980922" y="1970917"/>
            <a:ext cx="34537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cs typeface="Courier New" pitchFamily="49" charset="0"/>
              </a:rPr>
              <a:t>High-throughput </a:t>
            </a:r>
            <a:r>
              <a:rPr lang="en-US" sz="1600" b="1" dirty="0" smtClean="0">
                <a:cs typeface="Courier New" pitchFamily="49" charset="0"/>
              </a:rPr>
              <a:t>sequencing and alignment to the </a:t>
            </a:r>
            <a:r>
              <a:rPr lang="en-US" sz="1600" b="1" i="1" dirty="0" smtClean="0">
                <a:cs typeface="Courier New" pitchFamily="49" charset="0"/>
              </a:rPr>
              <a:t>E. coli </a:t>
            </a:r>
            <a:r>
              <a:rPr lang="en-US" sz="1600" b="1" dirty="0" smtClean="0">
                <a:cs typeface="Courier New" pitchFamily="49" charset="0"/>
              </a:rPr>
              <a:t>Genome</a:t>
            </a:r>
            <a:endParaRPr lang="en-US" sz="1600" b="1" dirty="0">
              <a:cs typeface="Courier New" pitchFamily="49" charset="0"/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6773967" y="1971526"/>
            <a:ext cx="2226755" cy="2448074"/>
            <a:chOff x="6917245" y="10789"/>
            <a:chExt cx="2226755" cy="2448074"/>
          </a:xfrm>
        </p:grpSpPr>
        <p:sp>
          <p:nvSpPr>
            <p:cNvPr id="89" name="TextBox 88"/>
            <p:cNvSpPr txBox="1"/>
            <p:nvPr/>
          </p:nvSpPr>
          <p:spPr>
            <a:xfrm>
              <a:off x="6917245" y="10789"/>
              <a:ext cx="22267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cs typeface="Courier New" pitchFamily="49" charset="0"/>
                </a:rPr>
                <a:t>RNA editing detection</a:t>
              </a:r>
              <a:endParaRPr lang="en-US" sz="1600" b="1" dirty="0">
                <a:cs typeface="Courier New" pitchFamily="49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8077200" y="1976735"/>
              <a:ext cx="7124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≥1%</a:t>
              </a:r>
              <a:endParaRPr lang="en-US" sz="2400" dirty="0"/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7010400" y="1057922"/>
              <a:ext cx="1981200" cy="907415"/>
              <a:chOff x="6629400" y="1143000"/>
              <a:chExt cx="1981200" cy="907415"/>
            </a:xfrm>
          </p:grpSpPr>
          <p:grpSp>
            <p:nvGrpSpPr>
              <p:cNvPr id="109" name="Group 108"/>
              <p:cNvGrpSpPr/>
              <p:nvPr/>
            </p:nvGrpSpPr>
            <p:grpSpPr>
              <a:xfrm>
                <a:off x="7749693" y="1143000"/>
                <a:ext cx="860907" cy="467940"/>
                <a:chOff x="7606171" y="508575"/>
                <a:chExt cx="860907" cy="467940"/>
              </a:xfrm>
            </p:grpSpPr>
            <p:sp>
              <p:nvSpPr>
                <p:cNvPr id="115" name="Right Arrow 114"/>
                <p:cNvSpPr/>
                <p:nvPr/>
              </p:nvSpPr>
              <p:spPr>
                <a:xfrm>
                  <a:off x="7606171" y="508575"/>
                  <a:ext cx="708507" cy="239340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ight Arrow 115"/>
                <p:cNvSpPr/>
                <p:nvPr/>
              </p:nvSpPr>
              <p:spPr>
                <a:xfrm rot="10800000">
                  <a:off x="7758571" y="737175"/>
                  <a:ext cx="708507" cy="239340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/>
              <p:cNvGrpSpPr/>
              <p:nvPr/>
            </p:nvGrpSpPr>
            <p:grpSpPr>
              <a:xfrm>
                <a:off x="7687322" y="1582475"/>
                <a:ext cx="860907" cy="467940"/>
                <a:chOff x="7606171" y="508575"/>
                <a:chExt cx="860907" cy="467940"/>
              </a:xfrm>
            </p:grpSpPr>
            <p:sp>
              <p:nvSpPr>
                <p:cNvPr id="113" name="Right Arrow 112"/>
                <p:cNvSpPr/>
                <p:nvPr/>
              </p:nvSpPr>
              <p:spPr>
                <a:xfrm>
                  <a:off x="7606171" y="508575"/>
                  <a:ext cx="708507" cy="239340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ight Arrow 113"/>
                <p:cNvSpPr/>
                <p:nvPr/>
              </p:nvSpPr>
              <p:spPr>
                <a:xfrm rot="10800000">
                  <a:off x="7758571" y="737175"/>
                  <a:ext cx="708507" cy="239340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1" name="Left Brace 110"/>
              <p:cNvSpPr/>
              <p:nvPr/>
            </p:nvSpPr>
            <p:spPr>
              <a:xfrm>
                <a:off x="7512215" y="1143000"/>
                <a:ext cx="251307" cy="907415"/>
              </a:xfrm>
              <a:prstGeom prst="leftBrace">
                <a:avLst/>
              </a:prstGeom>
              <a:ln w="1905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6629400" y="1262053"/>
                <a:ext cx="912779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/>
                  <a:t>Total coverage ≥30×</a:t>
                </a:r>
                <a:endParaRPr lang="en-US" sz="1400" dirty="0"/>
              </a:p>
            </p:txBody>
          </p:sp>
        </p:grpSp>
        <p:sp>
          <p:nvSpPr>
            <p:cNvPr id="92" name="TextBox 91"/>
            <p:cNvSpPr txBox="1"/>
            <p:nvPr/>
          </p:nvSpPr>
          <p:spPr>
            <a:xfrm>
              <a:off x="7010400" y="1935643"/>
              <a:ext cx="105178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Editing frequency</a:t>
              </a:r>
              <a:endParaRPr lang="en-US" sz="1400" dirty="0"/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7010400" y="243840"/>
              <a:ext cx="1971675" cy="845507"/>
              <a:chOff x="7010400" y="310515"/>
              <a:chExt cx="1971675" cy="845507"/>
            </a:xfrm>
          </p:grpSpPr>
          <p:grpSp>
            <p:nvGrpSpPr>
              <p:cNvPr id="96" name="Group 95"/>
              <p:cNvGrpSpPr/>
              <p:nvPr/>
            </p:nvGrpSpPr>
            <p:grpSpPr>
              <a:xfrm>
                <a:off x="7766553" y="310515"/>
                <a:ext cx="1133607" cy="710863"/>
                <a:chOff x="7229226" y="310515"/>
                <a:chExt cx="1133607" cy="710863"/>
              </a:xfrm>
            </p:grpSpPr>
            <p:grpSp>
              <p:nvGrpSpPr>
                <p:cNvPr id="100" name="Group 99"/>
                <p:cNvGrpSpPr/>
                <p:nvPr/>
              </p:nvGrpSpPr>
              <p:grpSpPr>
                <a:xfrm>
                  <a:off x="7602244" y="310515"/>
                  <a:ext cx="760589" cy="694222"/>
                  <a:chOff x="7602244" y="310515"/>
                  <a:chExt cx="760589" cy="694222"/>
                </a:xfrm>
              </p:grpSpPr>
              <p:grpSp>
                <p:nvGrpSpPr>
                  <p:cNvPr id="103" name="Group 102"/>
                  <p:cNvGrpSpPr/>
                  <p:nvPr/>
                </p:nvGrpSpPr>
                <p:grpSpPr>
                  <a:xfrm>
                    <a:off x="7606171" y="310515"/>
                    <a:ext cx="756662" cy="461665"/>
                    <a:chOff x="7216293" y="386715"/>
                    <a:chExt cx="756662" cy="461665"/>
                  </a:xfrm>
                </p:grpSpPr>
                <p:sp>
                  <p:nvSpPr>
                    <p:cNvPr id="107" name="Right Arrow 106"/>
                    <p:cNvSpPr/>
                    <p:nvPr/>
                  </p:nvSpPr>
                  <p:spPr>
                    <a:xfrm>
                      <a:off x="7216293" y="584775"/>
                      <a:ext cx="708507" cy="239340"/>
                    </a:xfrm>
                    <a:prstGeom prst="rightArrow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chemeClr val="bg1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" name="TextBox 107"/>
                    <p:cNvSpPr txBox="1"/>
                    <p:nvPr/>
                  </p:nvSpPr>
                  <p:spPr>
                    <a:xfrm>
                      <a:off x="7264448" y="386715"/>
                      <a:ext cx="708507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endParaRPr lang="en-US" sz="1200" dirty="0" smtClean="0"/>
                    </a:p>
                    <a:p>
                      <a:r>
                        <a:rPr lang="en-US" sz="1200" dirty="0"/>
                        <a:t> </a:t>
                      </a:r>
                      <a:r>
                        <a:rPr lang="en-US" sz="1200" dirty="0" smtClean="0"/>
                        <a:t>    </a:t>
                      </a:r>
                      <a:r>
                        <a:rPr lang="en-US" sz="1200" b="1" dirty="0" smtClean="0">
                          <a:latin typeface="Courier New" pitchFamily="49" charset="0"/>
                          <a:cs typeface="Courier New" pitchFamily="49" charset="0"/>
                        </a:rPr>
                        <a:t>G</a:t>
                      </a:r>
                      <a:endParaRPr lang="en-US" sz="1200" dirty="0">
                        <a:latin typeface="Courier New" pitchFamily="49" charset="0"/>
                        <a:cs typeface="Courier New" pitchFamily="49" charset="0"/>
                      </a:endParaRPr>
                    </a:p>
                  </p:txBody>
                </p:sp>
              </p:grpSp>
              <p:grpSp>
                <p:nvGrpSpPr>
                  <p:cNvPr id="104" name="Group 103"/>
                  <p:cNvGrpSpPr/>
                  <p:nvPr/>
                </p:nvGrpSpPr>
                <p:grpSpPr>
                  <a:xfrm>
                    <a:off x="7602244" y="727738"/>
                    <a:ext cx="708507" cy="276999"/>
                    <a:chOff x="7212366" y="727738"/>
                    <a:chExt cx="708507" cy="276999"/>
                  </a:xfrm>
                </p:grpSpPr>
                <p:sp>
                  <p:nvSpPr>
                    <p:cNvPr id="105" name="Right Arrow 104"/>
                    <p:cNvSpPr/>
                    <p:nvPr/>
                  </p:nvSpPr>
                  <p:spPr>
                    <a:xfrm rot="10800000">
                      <a:off x="7212366" y="737175"/>
                      <a:ext cx="708507" cy="239340"/>
                    </a:xfrm>
                    <a:prstGeom prst="rightArrow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>
                      <a:solidFill>
                        <a:schemeClr val="bg1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" name="TextBox 105"/>
                    <p:cNvSpPr txBox="1"/>
                    <p:nvPr/>
                  </p:nvSpPr>
                  <p:spPr>
                    <a:xfrm>
                      <a:off x="7372458" y="727738"/>
                      <a:ext cx="479907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b="1" dirty="0" smtClean="0"/>
                        <a:t>  </a:t>
                      </a:r>
                      <a:r>
                        <a:rPr lang="en-US" sz="1200" b="1" dirty="0" smtClean="0">
                          <a:latin typeface="Courier New" pitchFamily="49" charset="0"/>
                          <a:cs typeface="Courier New" pitchFamily="49" charset="0"/>
                        </a:rPr>
                        <a:t>G</a:t>
                      </a:r>
                      <a:endParaRPr lang="en-US" sz="1200" dirty="0">
                        <a:latin typeface="Courier New" pitchFamily="49" charset="0"/>
                        <a:cs typeface="Courier New" pitchFamily="49" charset="0"/>
                      </a:endParaRPr>
                    </a:p>
                  </p:txBody>
                </p:sp>
              </p:grpSp>
            </p:grpSp>
            <p:sp>
              <p:nvSpPr>
                <p:cNvPr id="101" name="TextBox 100"/>
                <p:cNvSpPr txBox="1"/>
                <p:nvPr/>
              </p:nvSpPr>
              <p:spPr>
                <a:xfrm>
                  <a:off x="7229227" y="485001"/>
                  <a:ext cx="539246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/>
                    <a:t>≥5×</a:t>
                  </a:r>
                  <a:endParaRPr lang="en-US" sz="1400" dirty="0"/>
                </a:p>
              </p:txBody>
            </p:sp>
            <p:sp>
              <p:nvSpPr>
                <p:cNvPr id="102" name="TextBox 101"/>
                <p:cNvSpPr txBox="1"/>
                <p:nvPr/>
              </p:nvSpPr>
              <p:spPr>
                <a:xfrm>
                  <a:off x="7229226" y="713601"/>
                  <a:ext cx="537327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/>
                    <a:t>≥5×</a:t>
                  </a:r>
                  <a:endParaRPr lang="en-US" sz="1400" dirty="0"/>
                </a:p>
              </p:txBody>
            </p:sp>
          </p:grpSp>
          <p:sp>
            <p:nvSpPr>
              <p:cNvPr id="97" name="TextBox 96"/>
              <p:cNvSpPr txBox="1"/>
              <p:nvPr/>
            </p:nvSpPr>
            <p:spPr>
              <a:xfrm>
                <a:off x="7010400" y="493423"/>
                <a:ext cx="914562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/>
                  <a:t>No strand bias</a:t>
                </a:r>
                <a:endParaRPr lang="en-US" sz="1400" dirty="0"/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7983936" y="333375"/>
                <a:ext cx="80763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Forward</a:t>
                </a: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8193441" y="848245"/>
                <a:ext cx="7886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Reverse</a:t>
                </a:r>
                <a:endParaRPr lang="en-US" sz="1400" dirty="0"/>
              </a:p>
            </p:txBody>
          </p:sp>
        </p:grpSp>
        <p:cxnSp>
          <p:nvCxnSpPr>
            <p:cNvPr id="94" name="Straight Connector 93"/>
            <p:cNvCxnSpPr/>
            <p:nvPr/>
          </p:nvCxnSpPr>
          <p:spPr>
            <a:xfrm>
              <a:off x="7010400" y="1025598"/>
              <a:ext cx="1981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7010400" y="1992019"/>
              <a:ext cx="1981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Right Arrow 116"/>
          <p:cNvSpPr/>
          <p:nvPr/>
        </p:nvSpPr>
        <p:spPr>
          <a:xfrm>
            <a:off x="6257522" y="2856247"/>
            <a:ext cx="533400" cy="904715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18" name="Right Arrow 117"/>
          <p:cNvSpPr/>
          <p:nvPr/>
        </p:nvSpPr>
        <p:spPr>
          <a:xfrm>
            <a:off x="2599922" y="2836879"/>
            <a:ext cx="533400" cy="904715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19" name="TextBox 118"/>
          <p:cNvSpPr txBox="1"/>
          <p:nvPr/>
        </p:nvSpPr>
        <p:spPr>
          <a:xfrm>
            <a:off x="8221079" y="2964037"/>
            <a:ext cx="2462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AGGA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3057122" y="2483240"/>
            <a:ext cx="1676400" cy="1815882"/>
            <a:chOff x="3200400" y="522503"/>
            <a:chExt cx="1676400" cy="1815882"/>
          </a:xfrm>
        </p:grpSpPr>
        <p:grpSp>
          <p:nvGrpSpPr>
            <p:cNvPr id="121" name="Group 120"/>
            <p:cNvGrpSpPr/>
            <p:nvPr/>
          </p:nvGrpSpPr>
          <p:grpSpPr>
            <a:xfrm>
              <a:off x="3200400" y="522503"/>
              <a:ext cx="1676400" cy="1815882"/>
              <a:chOff x="3276600" y="522503"/>
              <a:chExt cx="1676400" cy="1815882"/>
            </a:xfrm>
          </p:grpSpPr>
          <p:grpSp>
            <p:nvGrpSpPr>
              <p:cNvPr id="123" name="Group 122"/>
              <p:cNvGrpSpPr/>
              <p:nvPr/>
            </p:nvGrpSpPr>
            <p:grpSpPr>
              <a:xfrm>
                <a:off x="3276600" y="522503"/>
                <a:ext cx="1676400" cy="1815882"/>
                <a:chOff x="3433763" y="522503"/>
                <a:chExt cx="1676400" cy="1815882"/>
              </a:xfrm>
            </p:grpSpPr>
            <p:grpSp>
              <p:nvGrpSpPr>
                <p:cNvPr id="125" name="Group 124"/>
                <p:cNvGrpSpPr/>
                <p:nvPr/>
              </p:nvGrpSpPr>
              <p:grpSpPr>
                <a:xfrm>
                  <a:off x="3603143" y="819150"/>
                  <a:ext cx="1419707" cy="1463100"/>
                  <a:chOff x="3603143" y="819150"/>
                  <a:chExt cx="1419707" cy="1463100"/>
                </a:xfrm>
              </p:grpSpPr>
              <p:sp>
                <p:nvSpPr>
                  <p:cNvPr id="127" name="Right Arrow 126"/>
                  <p:cNvSpPr/>
                  <p:nvPr/>
                </p:nvSpPr>
                <p:spPr>
                  <a:xfrm rot="10800000">
                    <a:off x="3603143" y="1304351"/>
                    <a:ext cx="1013307" cy="239340"/>
                  </a:xfrm>
                  <a:prstGeom prst="rightArrow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Right Arrow 127"/>
                  <p:cNvSpPr/>
                  <p:nvPr/>
                </p:nvSpPr>
                <p:spPr>
                  <a:xfrm rot="10800000">
                    <a:off x="3609493" y="1795260"/>
                    <a:ext cx="1013307" cy="239340"/>
                  </a:xfrm>
                  <a:prstGeom prst="rightArrow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" name="Right Arrow 128"/>
                  <p:cNvSpPr/>
                  <p:nvPr/>
                </p:nvSpPr>
                <p:spPr>
                  <a:xfrm rot="10800000">
                    <a:off x="3732835" y="819150"/>
                    <a:ext cx="1013307" cy="239340"/>
                  </a:xfrm>
                  <a:prstGeom prst="rightArrow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" name="Right Arrow 129"/>
                  <p:cNvSpPr/>
                  <p:nvPr/>
                </p:nvSpPr>
                <p:spPr>
                  <a:xfrm>
                    <a:off x="4009543" y="1552001"/>
                    <a:ext cx="1013307" cy="239340"/>
                  </a:xfrm>
                  <a:prstGeom prst="rightArrow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" name="Right Arrow 130"/>
                  <p:cNvSpPr/>
                  <p:nvPr/>
                </p:nvSpPr>
                <p:spPr>
                  <a:xfrm>
                    <a:off x="3923336" y="1063050"/>
                    <a:ext cx="1013307" cy="239340"/>
                  </a:xfrm>
                  <a:prstGeom prst="rightArrow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" name="Right Arrow 131"/>
                  <p:cNvSpPr/>
                  <p:nvPr/>
                </p:nvSpPr>
                <p:spPr>
                  <a:xfrm>
                    <a:off x="3787293" y="2042910"/>
                    <a:ext cx="1013307" cy="239340"/>
                  </a:xfrm>
                  <a:prstGeom prst="rightArrow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26" name="TextBox 125"/>
                <p:cNvSpPr txBox="1"/>
                <p:nvPr/>
              </p:nvSpPr>
              <p:spPr>
                <a:xfrm>
                  <a:off x="3433763" y="522503"/>
                  <a:ext cx="1676400" cy="18158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1600" b="1" dirty="0" smtClean="0">
                      <a:cs typeface="Courier New" pitchFamily="49" charset="0"/>
                    </a:rPr>
                    <a:t>DNA</a:t>
                  </a:r>
                </a:p>
                <a:p>
                  <a:r>
                    <a:rPr lang="pt-BR" sz="1600" dirty="0">
                      <a:latin typeface="Courier New" pitchFamily="49" charset="0"/>
                      <a:cs typeface="Courier New" pitchFamily="49" charset="0"/>
                    </a:rPr>
                    <a:t>  </a:t>
                  </a:r>
                  <a:r>
                    <a:rPr lang="pt-BR" sz="1600" dirty="0" smtClean="0">
                      <a:latin typeface="Courier New" pitchFamily="49" charset="0"/>
                      <a:cs typeface="Courier New" pitchFamily="49" charset="0"/>
                    </a:rPr>
                    <a:t>TGCTACGA</a:t>
                  </a:r>
                </a:p>
                <a:p>
                  <a:r>
                    <a:rPr lang="pt-BR" sz="1600" dirty="0" smtClean="0">
                      <a:latin typeface="Courier New" pitchFamily="49" charset="0"/>
                      <a:cs typeface="Courier New" pitchFamily="49" charset="0"/>
                    </a:rPr>
                    <a:t>   GCTACGAA</a:t>
                  </a:r>
                </a:p>
                <a:p>
                  <a:r>
                    <a:rPr lang="pt-BR" sz="1600" dirty="0">
                      <a:latin typeface="Courier New" pitchFamily="49" charset="0"/>
                      <a:cs typeface="Courier New" pitchFamily="49" charset="0"/>
                    </a:rPr>
                    <a:t> </a:t>
                  </a:r>
                  <a:r>
                    <a:rPr lang="pt-BR" sz="1600" dirty="0" smtClean="0">
                      <a:latin typeface="Courier New" pitchFamily="49" charset="0"/>
                      <a:cs typeface="Courier New" pitchFamily="49" charset="0"/>
                    </a:rPr>
                    <a:t>CTGCTACG</a:t>
                  </a:r>
                </a:p>
                <a:p>
                  <a:r>
                    <a:rPr lang="pt-BR" sz="1600" dirty="0" smtClean="0">
                      <a:latin typeface="Courier New" pitchFamily="49" charset="0"/>
                      <a:cs typeface="Courier New" pitchFamily="49" charset="0"/>
                    </a:rPr>
                    <a:t>    CTACGAAT</a:t>
                  </a:r>
                </a:p>
                <a:p>
                  <a:r>
                    <a:rPr lang="pt-BR" sz="1600" dirty="0">
                      <a:latin typeface="Courier New" pitchFamily="49" charset="0"/>
                      <a:cs typeface="Courier New" pitchFamily="49" charset="0"/>
                    </a:rPr>
                    <a:t> </a:t>
                  </a:r>
                  <a:r>
                    <a:rPr lang="pt-BR" sz="1600" dirty="0" smtClean="0">
                      <a:latin typeface="Courier New" pitchFamily="49" charset="0"/>
                      <a:cs typeface="Courier New" pitchFamily="49" charset="0"/>
                    </a:rPr>
                    <a:t>CTGCTACG</a:t>
                  </a:r>
                </a:p>
                <a:p>
                  <a:r>
                    <a:rPr lang="pt-BR" sz="1600" dirty="0" smtClean="0">
                      <a:latin typeface="Courier New" pitchFamily="49" charset="0"/>
                      <a:cs typeface="Courier New" pitchFamily="49" charset="0"/>
                    </a:rPr>
                    <a:t>  TGCTACGA</a:t>
                  </a:r>
                </a:p>
              </p:txBody>
            </p:sp>
          </p:grpSp>
          <p:cxnSp>
            <p:nvCxnSpPr>
              <p:cNvPr id="124" name="Straight Connector 123"/>
              <p:cNvCxnSpPr/>
              <p:nvPr/>
            </p:nvCxnSpPr>
            <p:spPr>
              <a:xfrm>
                <a:off x="4227516" y="854784"/>
                <a:ext cx="0" cy="140595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2" name="Straight Connector 121"/>
            <p:cNvCxnSpPr/>
            <p:nvPr/>
          </p:nvCxnSpPr>
          <p:spPr>
            <a:xfrm>
              <a:off x="4017084" y="847776"/>
              <a:ext cx="0" cy="140595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" name="Group 132"/>
          <p:cNvGrpSpPr/>
          <p:nvPr/>
        </p:nvGrpSpPr>
        <p:grpSpPr>
          <a:xfrm>
            <a:off x="4581123" y="2497589"/>
            <a:ext cx="1676399" cy="1815882"/>
            <a:chOff x="4724401" y="536852"/>
            <a:chExt cx="1676399" cy="1815882"/>
          </a:xfrm>
        </p:grpSpPr>
        <p:grpSp>
          <p:nvGrpSpPr>
            <p:cNvPr id="134" name="Group 133"/>
            <p:cNvGrpSpPr/>
            <p:nvPr/>
          </p:nvGrpSpPr>
          <p:grpSpPr>
            <a:xfrm>
              <a:off x="4724401" y="536852"/>
              <a:ext cx="1676399" cy="1815882"/>
              <a:chOff x="4733926" y="536852"/>
              <a:chExt cx="1676399" cy="1815882"/>
            </a:xfrm>
          </p:grpSpPr>
          <p:grpSp>
            <p:nvGrpSpPr>
              <p:cNvPr id="137" name="Group 136"/>
              <p:cNvGrpSpPr/>
              <p:nvPr/>
            </p:nvGrpSpPr>
            <p:grpSpPr>
              <a:xfrm>
                <a:off x="4904893" y="822900"/>
                <a:ext cx="1419707" cy="1463100"/>
                <a:chOff x="4904893" y="822900"/>
                <a:chExt cx="1419707" cy="1463100"/>
              </a:xfrm>
            </p:grpSpPr>
            <p:sp>
              <p:nvSpPr>
                <p:cNvPr id="139" name="Right Arrow 138"/>
                <p:cNvSpPr/>
                <p:nvPr/>
              </p:nvSpPr>
              <p:spPr>
                <a:xfrm rot="10800000">
                  <a:off x="4904893" y="1308101"/>
                  <a:ext cx="1013307" cy="239340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Right Arrow 139"/>
                <p:cNvSpPr/>
                <p:nvPr/>
              </p:nvSpPr>
              <p:spPr>
                <a:xfrm rot="10800000">
                  <a:off x="4911243" y="1799010"/>
                  <a:ext cx="1013307" cy="239340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Right Arrow 140"/>
                <p:cNvSpPr/>
                <p:nvPr/>
              </p:nvSpPr>
              <p:spPr>
                <a:xfrm rot="10800000">
                  <a:off x="5034585" y="822900"/>
                  <a:ext cx="1013307" cy="239340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Right Arrow 141"/>
                <p:cNvSpPr/>
                <p:nvPr/>
              </p:nvSpPr>
              <p:spPr>
                <a:xfrm>
                  <a:off x="5311293" y="1555751"/>
                  <a:ext cx="1013307" cy="239340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Right Arrow 142"/>
                <p:cNvSpPr/>
                <p:nvPr/>
              </p:nvSpPr>
              <p:spPr>
                <a:xfrm>
                  <a:off x="5225086" y="1066800"/>
                  <a:ext cx="1013307" cy="239340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Right Arrow 143"/>
                <p:cNvSpPr/>
                <p:nvPr/>
              </p:nvSpPr>
              <p:spPr>
                <a:xfrm>
                  <a:off x="5089043" y="2046660"/>
                  <a:ext cx="1013307" cy="239340"/>
                </a:xfrm>
                <a:prstGeom prst="rightArrow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8" name="TextBox 137"/>
              <p:cNvSpPr txBox="1"/>
              <p:nvPr/>
            </p:nvSpPr>
            <p:spPr>
              <a:xfrm>
                <a:off x="4733926" y="536852"/>
                <a:ext cx="1676399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600" b="1" dirty="0" smtClean="0">
                    <a:cs typeface="Courier New" pitchFamily="49" charset="0"/>
                  </a:rPr>
                  <a:t>RNA</a:t>
                </a:r>
              </a:p>
              <a:p>
                <a:r>
                  <a:rPr lang="pt-BR" sz="1600" dirty="0">
                    <a:latin typeface="Courier New" pitchFamily="49" charset="0"/>
                    <a:cs typeface="Courier New" pitchFamily="49" charset="0"/>
                  </a:rPr>
                  <a:t>  </a:t>
                </a:r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TGCTACGA</a:t>
                </a:r>
              </a:p>
              <a:p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  </a:t>
                </a:r>
                <a:r>
                  <a:rPr lang="pt-BR" sz="1600" dirty="0">
                    <a:latin typeface="Courier New" pitchFamily="49" charset="0"/>
                    <a:cs typeface="Courier New" pitchFamily="49" charset="0"/>
                  </a:rPr>
                  <a:t> </a:t>
                </a:r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GCT</a:t>
                </a:r>
                <a:r>
                  <a:rPr lang="pt-BR" sz="1600" b="1" dirty="0" smtClean="0">
                    <a:latin typeface="Courier New" pitchFamily="49" charset="0"/>
                    <a:cs typeface="Courier New" pitchFamily="49" charset="0"/>
                  </a:rPr>
                  <a:t>G</a:t>
                </a:r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CGAA</a:t>
                </a:r>
              </a:p>
              <a:p>
                <a:r>
                  <a:rPr lang="pt-BR" sz="1600" dirty="0">
                    <a:latin typeface="Courier New" pitchFamily="49" charset="0"/>
                    <a:cs typeface="Courier New" pitchFamily="49" charset="0"/>
                  </a:rPr>
                  <a:t> </a:t>
                </a:r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CTGCT</a:t>
                </a:r>
                <a:r>
                  <a:rPr lang="pt-BR" sz="1600" b="1" dirty="0" smtClean="0">
                    <a:latin typeface="Courier New" pitchFamily="49" charset="0"/>
                    <a:cs typeface="Courier New" pitchFamily="49" charset="0"/>
                  </a:rPr>
                  <a:t>G</a:t>
                </a:r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CG</a:t>
                </a:r>
              </a:p>
              <a:p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   </a:t>
                </a:r>
                <a:r>
                  <a:rPr lang="pt-BR" sz="1600" dirty="0">
                    <a:latin typeface="Courier New" pitchFamily="49" charset="0"/>
                    <a:cs typeface="Courier New" pitchFamily="49" charset="0"/>
                  </a:rPr>
                  <a:t> </a:t>
                </a:r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CTACGAAT</a:t>
                </a:r>
              </a:p>
              <a:p>
                <a:r>
                  <a:rPr lang="pt-BR" sz="1600" dirty="0">
                    <a:latin typeface="Courier New" pitchFamily="49" charset="0"/>
                    <a:cs typeface="Courier New" pitchFamily="49" charset="0"/>
                  </a:rPr>
                  <a:t> </a:t>
                </a:r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CTGCT</a:t>
                </a:r>
                <a:r>
                  <a:rPr lang="pt-BR" sz="1600" b="1" dirty="0" smtClean="0">
                    <a:latin typeface="Courier New" pitchFamily="49" charset="0"/>
                    <a:cs typeface="Courier New" pitchFamily="49" charset="0"/>
                  </a:rPr>
                  <a:t>G</a:t>
                </a:r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CG</a:t>
                </a:r>
              </a:p>
              <a:p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 </a:t>
                </a:r>
                <a:r>
                  <a:rPr lang="pt-BR" sz="1600" dirty="0">
                    <a:latin typeface="Courier New" pitchFamily="49" charset="0"/>
                    <a:cs typeface="Courier New" pitchFamily="49" charset="0"/>
                  </a:rPr>
                  <a:t> </a:t>
                </a:r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TGCT</a:t>
                </a:r>
                <a:r>
                  <a:rPr lang="pt-BR" sz="1600" b="1" dirty="0" smtClean="0">
                    <a:latin typeface="Courier New" pitchFamily="49" charset="0"/>
                    <a:cs typeface="Courier New" pitchFamily="49" charset="0"/>
                  </a:rPr>
                  <a:t>G</a:t>
                </a:r>
                <a:r>
                  <a:rPr lang="pt-BR" sz="1600" dirty="0" smtClean="0">
                    <a:latin typeface="Courier New" pitchFamily="49" charset="0"/>
                    <a:cs typeface="Courier New" pitchFamily="49" charset="0"/>
                  </a:rPr>
                  <a:t>CGA   </a:t>
                </a:r>
                <a:endParaRPr lang="pt-BR" sz="1600" dirty="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  <p:cxnSp>
          <p:nvCxnSpPr>
            <p:cNvPr id="135" name="Straight Connector 134"/>
            <p:cNvCxnSpPr/>
            <p:nvPr/>
          </p:nvCxnSpPr>
          <p:spPr>
            <a:xfrm>
              <a:off x="5681832" y="845208"/>
              <a:ext cx="0" cy="140595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5536842" y="848958"/>
              <a:ext cx="0" cy="140595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677150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169</Words>
  <Application>Microsoft Office PowerPoint</Application>
  <PresentationFormat>‫הצגה על המסך 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Dan BY</dc:creator>
  <cp:lastModifiedBy>Dan BY</cp:lastModifiedBy>
  <cp:revision>68</cp:revision>
  <dcterms:created xsi:type="dcterms:W3CDTF">2016-12-01T10:56:30Z</dcterms:created>
  <dcterms:modified xsi:type="dcterms:W3CDTF">2017-07-20T13:06:27Z</dcterms:modified>
</cp:coreProperties>
</file>