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5" r:id="rId2"/>
    <p:sldId id="286" r:id="rId3"/>
    <p:sldId id="274" r:id="rId4"/>
    <p:sldId id="307" r:id="rId5"/>
    <p:sldId id="293" r:id="rId6"/>
    <p:sldId id="294" r:id="rId7"/>
    <p:sldId id="295" r:id="rId8"/>
    <p:sldId id="271" r:id="rId9"/>
    <p:sldId id="277" r:id="rId10"/>
    <p:sldId id="278" r:id="rId11"/>
    <p:sldId id="273" r:id="rId12"/>
    <p:sldId id="292" r:id="rId13"/>
    <p:sldId id="263" r:id="rId14"/>
    <p:sldId id="264" r:id="rId15"/>
    <p:sldId id="265" r:id="rId16"/>
    <p:sldId id="266" r:id="rId17"/>
    <p:sldId id="280" r:id="rId18"/>
    <p:sldId id="267" r:id="rId19"/>
    <p:sldId id="269" r:id="rId20"/>
    <p:sldId id="276" r:id="rId21"/>
    <p:sldId id="282" r:id="rId22"/>
    <p:sldId id="291" r:id="rId23"/>
    <p:sldId id="306" r:id="rId24"/>
    <p:sldId id="302" r:id="rId25"/>
    <p:sldId id="303" r:id="rId26"/>
    <p:sldId id="308" r:id="rId27"/>
    <p:sldId id="304" r:id="rId28"/>
    <p:sldId id="296" r:id="rId29"/>
    <p:sldId id="298" r:id="rId30"/>
    <p:sldId id="297" r:id="rId31"/>
    <p:sldId id="300" r:id="rId32"/>
    <p:sldId id="301" r:id="rId33"/>
    <p:sldId id="305" r:id="rId34"/>
    <p:sldId id="309" r:id="rId35"/>
  </p:sldIdLst>
  <p:sldSz cx="6858000" cy="9144000" type="letter"/>
  <p:notesSz cx="6858000" cy="9144000"/>
  <p:defaultTextStyle>
    <a:lvl1pPr algn="ctr" defTabSz="594156">
      <a:defRPr sz="4000">
        <a:latin typeface="+mn-lt"/>
        <a:ea typeface="+mn-ea"/>
        <a:cs typeface="+mn-cs"/>
        <a:sym typeface="Gill Sans"/>
      </a:defRPr>
    </a:lvl1pPr>
    <a:lvl2pPr indent="246803" algn="ctr" defTabSz="594156">
      <a:defRPr sz="4000">
        <a:latin typeface="+mn-lt"/>
        <a:ea typeface="+mn-ea"/>
        <a:cs typeface="+mn-cs"/>
        <a:sym typeface="Gill Sans"/>
      </a:defRPr>
    </a:lvl2pPr>
    <a:lvl3pPr indent="493607" algn="ctr" defTabSz="594156">
      <a:defRPr sz="4000">
        <a:latin typeface="+mn-lt"/>
        <a:ea typeface="+mn-ea"/>
        <a:cs typeface="+mn-cs"/>
        <a:sym typeface="Gill Sans"/>
      </a:defRPr>
    </a:lvl3pPr>
    <a:lvl4pPr indent="740409" algn="ctr" defTabSz="594156">
      <a:defRPr sz="4000">
        <a:latin typeface="+mn-lt"/>
        <a:ea typeface="+mn-ea"/>
        <a:cs typeface="+mn-cs"/>
        <a:sym typeface="Gill Sans"/>
      </a:defRPr>
    </a:lvl4pPr>
    <a:lvl5pPr indent="987212" algn="ctr" defTabSz="594156">
      <a:defRPr sz="4000">
        <a:latin typeface="+mn-lt"/>
        <a:ea typeface="+mn-ea"/>
        <a:cs typeface="+mn-cs"/>
        <a:sym typeface="Gill Sans"/>
      </a:defRPr>
    </a:lvl5pPr>
    <a:lvl6pPr indent="1234016" algn="ctr" defTabSz="594156">
      <a:defRPr sz="4000">
        <a:latin typeface="+mn-lt"/>
        <a:ea typeface="+mn-ea"/>
        <a:cs typeface="+mn-cs"/>
        <a:sym typeface="Gill Sans"/>
      </a:defRPr>
    </a:lvl6pPr>
    <a:lvl7pPr indent="1480814" algn="ctr" defTabSz="594156">
      <a:defRPr sz="4000">
        <a:latin typeface="+mn-lt"/>
        <a:ea typeface="+mn-ea"/>
        <a:cs typeface="+mn-cs"/>
        <a:sym typeface="Gill Sans"/>
      </a:defRPr>
    </a:lvl7pPr>
    <a:lvl8pPr indent="1727619" algn="ctr" defTabSz="594156">
      <a:defRPr sz="4000">
        <a:latin typeface="+mn-lt"/>
        <a:ea typeface="+mn-ea"/>
        <a:cs typeface="+mn-cs"/>
        <a:sym typeface="Gill Sans"/>
      </a:defRPr>
    </a:lvl8pPr>
    <a:lvl9pPr indent="1974423" algn="ctr" defTabSz="594156">
      <a:defRPr sz="4000">
        <a:latin typeface="+mn-lt"/>
        <a:ea typeface="+mn-ea"/>
        <a:cs typeface="+mn-cs"/>
        <a:sym typeface="Gill Sans"/>
      </a:defRPr>
    </a:lvl9pPr>
  </p:defaultTextStyle>
  <p:extLst>
    <p:ext uri="{EFAFB233-063F-42B5-8137-9DF3F51BA10A}">
      <p15:sldGuideLst xmlns:p15="http://schemas.microsoft.com/office/powerpoint/2012/main">
        <p15:guide id="1" orient="horz" pos="2616" userDrawn="1">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iusz Plewczyns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8" autoAdjust="0"/>
    <p:restoredTop sz="88169" autoAdjust="0"/>
  </p:normalViewPr>
  <p:slideViewPr>
    <p:cSldViewPr snapToGrid="0" snapToObjects="1">
      <p:cViewPr>
        <p:scale>
          <a:sx n="60" d="100"/>
          <a:sy n="60" d="100"/>
        </p:scale>
        <p:origin x="2568" y="276"/>
      </p:cViewPr>
      <p:guideLst>
        <p:guide orient="horz" pos="2616"/>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2143125" y="685800"/>
            <a:ext cx="2571750" cy="3429000"/>
          </a:xfrm>
          <a:prstGeom prst="rect">
            <a:avLst/>
          </a:prstGeom>
        </p:spPr>
        <p:txBody>
          <a:bodyPr/>
          <a:lstStyle/>
          <a:p>
            <a:pPr lvl="0"/>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665820046"/>
      </p:ext>
    </p:extLst>
  </p:cSld>
  <p:clrMap bg1="lt1" tx1="dk1" bg2="lt2" tx2="dk2" accent1="accent1" accent2="accent2" accent3="accent3" accent4="accent4" accent5="accent5" accent6="accent6" hlink="hlink" folHlink="folHlink"/>
  <p:notesStyle>
    <a:lvl1pPr defTabSz="594156">
      <a:defRPr sz="2200">
        <a:latin typeface="Lucida Grande"/>
        <a:ea typeface="Lucida Grande"/>
        <a:cs typeface="Lucida Grande"/>
        <a:sym typeface="Lucida Grande"/>
      </a:defRPr>
    </a:lvl1pPr>
    <a:lvl2pPr indent="164535" defTabSz="594156">
      <a:defRPr sz="2200">
        <a:latin typeface="Lucida Grande"/>
        <a:ea typeface="Lucida Grande"/>
        <a:cs typeface="Lucida Grande"/>
        <a:sym typeface="Lucida Grande"/>
      </a:defRPr>
    </a:lvl2pPr>
    <a:lvl3pPr indent="329069" defTabSz="594156">
      <a:defRPr sz="2200">
        <a:latin typeface="Lucida Grande"/>
        <a:ea typeface="Lucida Grande"/>
        <a:cs typeface="Lucida Grande"/>
        <a:sym typeface="Lucida Grande"/>
      </a:defRPr>
    </a:lvl3pPr>
    <a:lvl4pPr indent="493607" defTabSz="594156">
      <a:defRPr sz="2200">
        <a:latin typeface="Lucida Grande"/>
        <a:ea typeface="Lucida Grande"/>
        <a:cs typeface="Lucida Grande"/>
        <a:sym typeface="Lucida Grande"/>
      </a:defRPr>
    </a:lvl4pPr>
    <a:lvl5pPr indent="658138" defTabSz="594156">
      <a:defRPr sz="2200">
        <a:latin typeface="Lucida Grande"/>
        <a:ea typeface="Lucida Grande"/>
        <a:cs typeface="Lucida Grande"/>
        <a:sym typeface="Lucida Grande"/>
      </a:defRPr>
    </a:lvl5pPr>
    <a:lvl6pPr indent="822675" defTabSz="594156">
      <a:defRPr sz="2200">
        <a:latin typeface="Lucida Grande"/>
        <a:ea typeface="Lucida Grande"/>
        <a:cs typeface="Lucida Grande"/>
        <a:sym typeface="Lucida Grande"/>
      </a:defRPr>
    </a:lvl6pPr>
    <a:lvl7pPr indent="987212" defTabSz="594156">
      <a:defRPr sz="2200">
        <a:latin typeface="Lucida Grande"/>
        <a:ea typeface="Lucida Grande"/>
        <a:cs typeface="Lucida Grande"/>
        <a:sym typeface="Lucida Grande"/>
      </a:defRPr>
    </a:lvl7pPr>
    <a:lvl8pPr indent="1151745" defTabSz="594156">
      <a:defRPr sz="2200">
        <a:latin typeface="Lucida Grande"/>
        <a:ea typeface="Lucida Grande"/>
        <a:cs typeface="Lucida Grande"/>
        <a:sym typeface="Lucida Grande"/>
      </a:defRPr>
    </a:lvl8pPr>
    <a:lvl9pPr indent="1316282" defTabSz="594156">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164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31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8400"/>
              <a:t>Title Text</a:t>
            </a:r>
          </a:p>
        </p:txBody>
      </p:sp>
      <p:sp>
        <p:nvSpPr>
          <p:cNvPr id="12" name="Shape 12"/>
          <p:cNvSpPr>
            <a:spLocks noGrp="1"/>
          </p:cNvSpPr>
          <p:nvPr>
            <p:ph type="body" idx="1"/>
          </p:nvPr>
        </p:nvSpPr>
        <p:spPr>
          <a:prstGeom prst="rect">
            <a:avLst/>
          </a:prstGeom>
        </p:spPr>
        <p:txBody>
          <a:bodyPr lIns="0" tIns="0" rIns="0" bIns="0" numCol="2" spcCol="293876" anchor="t"/>
          <a:lstStyle>
            <a:lvl1pPr marL="731267" indent="-502746">
              <a:defRPr sz="3000"/>
            </a:lvl1pPr>
            <a:lvl2pPr marL="1051201" indent="-502746">
              <a:defRPr sz="3000"/>
            </a:lvl2pPr>
            <a:lvl3pPr marL="1371126" indent="-502746">
              <a:defRPr sz="3000"/>
            </a:lvl3pPr>
            <a:lvl4pPr marL="1691056" indent="-502746">
              <a:defRPr sz="3000"/>
            </a:lvl4pPr>
            <a:lvl5pPr marL="2010986" indent="-502746">
              <a:defRPr sz="3000"/>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pPr>
            <a:r>
              <a:rPr sz="8400"/>
              <a:t>Title Text</a:t>
            </a:r>
          </a:p>
        </p:txBody>
      </p:sp>
      <p:sp>
        <p:nvSpPr>
          <p:cNvPr id="32" name="Shape 32"/>
          <p:cNvSpPr>
            <a:spLocks noGrp="1"/>
          </p:cNvSpPr>
          <p:nvPr>
            <p:ph type="body" idx="1"/>
          </p:nvPr>
        </p:nvSpPr>
        <p:spPr>
          <a:xfrm>
            <a:off x="493776" y="2400471"/>
            <a:ext cx="2871216" cy="5260771"/>
          </a:xfrm>
          <a:prstGeom prst="rect">
            <a:avLst/>
          </a:prstGeom>
        </p:spPr>
        <p:txBody>
          <a:bodyPr/>
          <a:lstStyle>
            <a:lvl1pPr marL="731267" indent="-502746">
              <a:spcBef>
                <a:spcPts val="4969"/>
              </a:spcBef>
              <a:defRPr sz="3000"/>
            </a:lvl1pPr>
            <a:lvl2pPr marL="1051201" indent="-502746">
              <a:spcBef>
                <a:spcPts val="4969"/>
              </a:spcBef>
              <a:defRPr sz="3000"/>
            </a:lvl2pPr>
            <a:lvl3pPr marL="1371126" indent="-502746">
              <a:spcBef>
                <a:spcPts val="4969"/>
              </a:spcBef>
              <a:defRPr sz="3000"/>
            </a:lvl3pPr>
            <a:lvl4pPr marL="1691056" indent="-502746">
              <a:spcBef>
                <a:spcPts val="4969"/>
              </a:spcBef>
              <a:defRPr sz="3000"/>
            </a:lvl4pPr>
            <a:lvl5pPr marL="2010986" indent="-502746">
              <a:spcBef>
                <a:spcPts val="4969"/>
              </a:spcBef>
              <a:defRPr sz="3000"/>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a:pPr>
            <a:r>
              <a:rPr sz="8400"/>
              <a:t>Title Text</a:t>
            </a:r>
          </a:p>
        </p:txBody>
      </p:sp>
      <p:sp>
        <p:nvSpPr>
          <p:cNvPr id="35" name="Shape 35"/>
          <p:cNvSpPr>
            <a:spLocks noGrp="1"/>
          </p:cNvSpPr>
          <p:nvPr>
            <p:ph type="body" idx="1"/>
          </p:nvPr>
        </p:nvSpPr>
        <p:spPr>
          <a:xfrm>
            <a:off x="493776" y="2400471"/>
            <a:ext cx="2871216" cy="5260771"/>
          </a:xfrm>
          <a:prstGeom prst="rect">
            <a:avLst/>
          </a:prstGeom>
        </p:spPr>
        <p:txBody>
          <a:bodyPr/>
          <a:lstStyle>
            <a:lvl1pPr marL="731267" indent="-502746">
              <a:spcBef>
                <a:spcPts val="4969"/>
              </a:spcBef>
              <a:defRPr sz="3000"/>
            </a:lvl1pPr>
            <a:lvl2pPr marL="1051201" indent="-502746">
              <a:spcBef>
                <a:spcPts val="4969"/>
              </a:spcBef>
              <a:defRPr sz="3000"/>
            </a:lvl2pPr>
            <a:lvl3pPr marL="1371126" indent="-502746">
              <a:spcBef>
                <a:spcPts val="4969"/>
              </a:spcBef>
              <a:defRPr sz="3000"/>
            </a:lvl3pPr>
            <a:lvl4pPr marL="1691056" indent="-502746">
              <a:spcBef>
                <a:spcPts val="4969"/>
              </a:spcBef>
              <a:defRPr sz="3000"/>
            </a:lvl4pPr>
            <a:lvl5pPr marL="2010986" indent="-502746">
              <a:spcBef>
                <a:spcPts val="4969"/>
              </a:spcBef>
              <a:defRPr sz="3000"/>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a:pPr>
            <a:r>
              <a:rPr sz="8400"/>
              <a:t>Title Text</a:t>
            </a:r>
          </a:p>
        </p:txBody>
      </p:sp>
      <p:sp>
        <p:nvSpPr>
          <p:cNvPr id="38" name="Shape 38"/>
          <p:cNvSpPr>
            <a:spLocks noGrp="1"/>
          </p:cNvSpPr>
          <p:nvPr>
            <p:ph type="body" idx="1"/>
          </p:nvPr>
        </p:nvSpPr>
        <p:spPr>
          <a:xfrm>
            <a:off x="3739896" y="2400471"/>
            <a:ext cx="2633472" cy="5260771"/>
          </a:xfrm>
          <a:prstGeom prst="rect">
            <a:avLst/>
          </a:prstGeom>
        </p:spPr>
        <p:txBody>
          <a:bodyPr/>
          <a:lstStyle>
            <a:lvl1pPr marL="731267" indent="-502746">
              <a:spcBef>
                <a:spcPts val="4969"/>
              </a:spcBef>
              <a:defRPr sz="3000"/>
            </a:lvl1pPr>
            <a:lvl2pPr marL="1051201" indent="-502746">
              <a:spcBef>
                <a:spcPts val="4969"/>
              </a:spcBef>
              <a:defRPr sz="3000"/>
            </a:lvl2pPr>
            <a:lvl3pPr marL="1371126" indent="-502746">
              <a:spcBef>
                <a:spcPts val="4969"/>
              </a:spcBef>
              <a:defRPr sz="3000"/>
            </a:lvl3pPr>
            <a:lvl4pPr marL="1691056" indent="-502746">
              <a:spcBef>
                <a:spcPts val="4969"/>
              </a:spcBef>
              <a:defRPr sz="3000"/>
            </a:lvl4pPr>
            <a:lvl5pPr marL="2010986" indent="-502746">
              <a:spcBef>
                <a:spcPts val="4969"/>
              </a:spcBef>
              <a:defRPr sz="3000"/>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3275052" y="8730282"/>
            <a:ext cx="301753" cy="303956"/>
          </a:xfrm>
          <a:prstGeom prst="rect">
            <a:avLst/>
          </a:prstGeom>
        </p:spPr>
        <p:txBody>
          <a:bodyPr lIns="62847" tIns="31423" rIns="62847" bIns="31423"/>
          <a:lstStyle/>
          <a:p>
            <a:fld id="{86CB4B4D-7CA3-9044-876B-883B54F8677D}" type="slidenum">
              <a:t>‹#›</a:t>
            </a:fld>
            <a:endParaRPr/>
          </a:p>
        </p:txBody>
      </p:sp>
    </p:spTree>
    <p:extLst>
      <p:ext uri="{BB962C8B-B14F-4D97-AF65-F5344CB8AC3E}">
        <p14:creationId xmlns:p14="http://schemas.microsoft.com/office/powerpoint/2010/main" val="31934795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4" name="Shape 14"/>
          <p:cNvSpPr>
            <a:spLocks noGrp="1"/>
          </p:cNvSpPr>
          <p:nvPr>
            <p:ph type="body" idx="1"/>
          </p:nvPr>
        </p:nvSpPr>
        <p:spPr>
          <a:xfrm>
            <a:off x="493776" y="1091123"/>
            <a:ext cx="5879592" cy="6242782"/>
          </a:xfrm>
          <a:prstGeom prst="rect">
            <a:avLst/>
          </a:prstGeom>
        </p:spPr>
        <p:txBody>
          <a:bodyPr/>
          <a:lstStyle>
            <a:lvl1pPr>
              <a:spcBef>
                <a:spcPts val="5257"/>
              </a:spcBef>
            </a:lvl1pPr>
            <a:lvl2pPr>
              <a:spcBef>
                <a:spcPts val="5257"/>
              </a:spcBef>
            </a:lvl2pPr>
            <a:lvl3pPr>
              <a:spcBef>
                <a:spcPts val="5257"/>
              </a:spcBef>
            </a:lvl3pPr>
            <a:lvl4pPr>
              <a:spcBef>
                <a:spcPts val="5257"/>
              </a:spcBef>
            </a:lvl4pPr>
            <a:lvl5pPr>
              <a:spcBef>
                <a:spcPts val="5257"/>
              </a:spcBef>
            </a:lvl5pPr>
          </a:lstStyle>
          <a:p>
            <a:pPr lvl="0">
              <a:defRPr sz="1800"/>
            </a:pPr>
            <a:r>
              <a:rPr sz="4000"/>
              <a:t>Body Level One</a:t>
            </a:r>
          </a:p>
          <a:p>
            <a:pPr lvl="1">
              <a:defRPr sz="1800"/>
            </a:pPr>
            <a:r>
              <a:rPr sz="4000"/>
              <a:t>Body Level Two</a:t>
            </a:r>
          </a:p>
          <a:p>
            <a:pPr lvl="2">
              <a:defRPr sz="1800"/>
            </a:pPr>
            <a:r>
              <a:rPr sz="4000"/>
              <a:t>Body Level Three</a:t>
            </a:r>
          </a:p>
          <a:p>
            <a:pPr lvl="3">
              <a:defRPr sz="1800"/>
            </a:pPr>
            <a:r>
              <a:rPr sz="4000"/>
              <a:t>Body Level Four</a:t>
            </a:r>
          </a:p>
          <a:p>
            <a:pPr lvl="4">
              <a:defRPr sz="1800"/>
            </a:pPr>
            <a:r>
              <a:rPr sz="40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704088" y="218225"/>
            <a:ext cx="5458968" cy="2119896"/>
          </a:xfrm>
          <a:prstGeom prst="rect">
            <a:avLst/>
          </a:prstGeom>
        </p:spPr>
        <p:txBody>
          <a:bodyPr/>
          <a:lstStyle/>
          <a:p>
            <a:pPr lvl="0">
              <a:defRPr sz="1800"/>
            </a:pPr>
            <a:r>
              <a:rPr sz="840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9" name="Shape 19"/>
          <p:cNvSpPr>
            <a:spLocks noGrp="1"/>
          </p:cNvSpPr>
          <p:nvPr>
            <p:ph type="title"/>
          </p:nvPr>
        </p:nvSpPr>
        <p:spPr>
          <a:xfrm>
            <a:off x="493776" y="2571934"/>
            <a:ext cx="5879592" cy="3296750"/>
          </a:xfrm>
          <a:prstGeom prst="rect">
            <a:avLst/>
          </a:prstGeom>
        </p:spPr>
        <p:txBody>
          <a:bodyPr/>
          <a:lstStyle/>
          <a:p>
            <a:pPr lvl="0">
              <a:defRPr sz="1800"/>
            </a:pPr>
            <a:r>
              <a:rPr sz="84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title"/>
          </p:nvPr>
        </p:nvSpPr>
        <p:spPr>
          <a:xfrm>
            <a:off x="493776" y="6375276"/>
            <a:ext cx="5879592" cy="1473016"/>
          </a:xfrm>
          <a:prstGeom prst="rect">
            <a:avLst/>
          </a:prstGeom>
        </p:spPr>
        <p:txBody>
          <a:bodyPr/>
          <a:lstStyle/>
          <a:p>
            <a:pPr lvl="0">
              <a:defRPr sz="1800"/>
            </a:pPr>
            <a:r>
              <a:rPr sz="840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3" name="Shape 23"/>
          <p:cNvSpPr>
            <a:spLocks noGrp="1"/>
          </p:cNvSpPr>
          <p:nvPr>
            <p:ph type="title"/>
          </p:nvPr>
        </p:nvSpPr>
        <p:spPr>
          <a:xfrm>
            <a:off x="493776" y="6375276"/>
            <a:ext cx="5879592" cy="1473016"/>
          </a:xfrm>
          <a:prstGeom prst="rect">
            <a:avLst/>
          </a:prstGeom>
        </p:spPr>
        <p:txBody>
          <a:bodyPr/>
          <a:lstStyle/>
          <a:p>
            <a:pPr lvl="0">
              <a:defRPr sz="1800"/>
            </a:pPr>
            <a:r>
              <a:rPr sz="8400"/>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5" name="Shape 25"/>
          <p:cNvSpPr>
            <a:spLocks noGrp="1"/>
          </p:cNvSpPr>
          <p:nvPr>
            <p:ph type="title"/>
          </p:nvPr>
        </p:nvSpPr>
        <p:spPr>
          <a:xfrm>
            <a:off x="493776" y="1317141"/>
            <a:ext cx="3529584" cy="2852507"/>
          </a:xfrm>
          <a:prstGeom prst="rect">
            <a:avLst/>
          </a:prstGeom>
        </p:spPr>
        <p:txBody>
          <a:bodyPr lIns="0" tIns="0" rIns="0" bIns="0" anchor="b"/>
          <a:lstStyle>
            <a:lvl1pPr>
              <a:defRPr sz="6900"/>
            </a:lvl1pPr>
          </a:lstStyle>
          <a:p>
            <a:pPr lvl="0">
              <a:defRPr sz="1800"/>
            </a:pPr>
            <a:r>
              <a:rPr sz="6900"/>
              <a:t>Title Text</a:t>
            </a:r>
          </a:p>
        </p:txBody>
      </p:sp>
      <p:sp>
        <p:nvSpPr>
          <p:cNvPr id="26" name="Shape 26"/>
          <p:cNvSpPr>
            <a:spLocks noGrp="1"/>
          </p:cNvSpPr>
          <p:nvPr>
            <p:ph type="body" idx="1"/>
          </p:nvPr>
        </p:nvSpPr>
        <p:spPr>
          <a:xfrm>
            <a:off x="493776" y="4247586"/>
            <a:ext cx="3529584" cy="2852507"/>
          </a:xfrm>
          <a:prstGeom prst="rect">
            <a:avLst/>
          </a:prstGeom>
        </p:spPr>
        <p:txBody>
          <a:bodyPr lIns="0" tIns="0" rIns="0" bIns="0" anchor="t"/>
          <a:lstStyle>
            <a:lvl1pPr marL="0" indent="0" algn="ctr">
              <a:spcBef>
                <a:spcPts val="0"/>
              </a:spcBef>
              <a:buSzTx/>
              <a:buNone/>
              <a:defRPr sz="3300"/>
            </a:lvl1pPr>
            <a:lvl2pPr marL="0" indent="0" algn="ctr">
              <a:spcBef>
                <a:spcPts val="0"/>
              </a:spcBef>
              <a:buSzTx/>
              <a:buNone/>
              <a:defRPr sz="3300"/>
            </a:lvl2pPr>
            <a:lvl3pPr marL="0" indent="0" algn="ctr">
              <a:spcBef>
                <a:spcPts val="0"/>
              </a:spcBef>
              <a:buSzTx/>
              <a:buNone/>
              <a:defRPr sz="3300"/>
            </a:lvl3pPr>
            <a:lvl4pPr marL="0" indent="0" algn="ctr">
              <a:spcBef>
                <a:spcPts val="0"/>
              </a:spcBef>
              <a:buSzTx/>
              <a:buNone/>
              <a:defRPr sz="3300"/>
            </a:lvl4pPr>
            <a:lvl5pPr marL="0" indent="0" algn="ctr">
              <a:spcBef>
                <a:spcPts val="0"/>
              </a:spcBef>
              <a:buSzTx/>
              <a:buNone/>
              <a:defRPr sz="3300"/>
            </a:lvl5pPr>
          </a:lstStyle>
          <a:p>
            <a:pPr lvl="0">
              <a:defRPr sz="1800"/>
            </a:pPr>
            <a:r>
              <a:rPr sz="3300"/>
              <a:t>Body Level One</a:t>
            </a:r>
          </a:p>
          <a:p>
            <a:pPr lvl="1">
              <a:defRPr sz="1800"/>
            </a:pPr>
            <a:r>
              <a:rPr sz="3300"/>
              <a:t>Body Level Two</a:t>
            </a:r>
          </a:p>
          <a:p>
            <a:pPr lvl="2">
              <a:defRPr sz="1800"/>
            </a:pPr>
            <a:r>
              <a:rPr sz="3300"/>
              <a:t>Body Level Three</a:t>
            </a:r>
          </a:p>
          <a:p>
            <a:pPr lvl="3">
              <a:defRPr sz="1800"/>
            </a:pPr>
            <a:r>
              <a:rPr sz="3300"/>
              <a:t>Body Level Four</a:t>
            </a:r>
          </a:p>
          <a:p>
            <a:pPr lvl="4">
              <a:defRPr sz="1800"/>
            </a:pPr>
            <a:r>
              <a:rPr sz="3300"/>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28" name="Shape 28"/>
          <p:cNvSpPr>
            <a:spLocks noGrp="1"/>
          </p:cNvSpPr>
          <p:nvPr>
            <p:ph type="title"/>
          </p:nvPr>
        </p:nvSpPr>
        <p:spPr>
          <a:xfrm>
            <a:off x="493776" y="1317141"/>
            <a:ext cx="3529584" cy="2852507"/>
          </a:xfrm>
          <a:prstGeom prst="rect">
            <a:avLst/>
          </a:prstGeom>
        </p:spPr>
        <p:txBody>
          <a:bodyPr lIns="0" tIns="0" rIns="0" bIns="0" anchor="b"/>
          <a:lstStyle>
            <a:lvl1pPr>
              <a:defRPr sz="6900"/>
            </a:lvl1pPr>
          </a:lstStyle>
          <a:p>
            <a:pPr lvl="0">
              <a:defRPr sz="1800"/>
            </a:pPr>
            <a:r>
              <a:rPr sz="6900"/>
              <a:t>Title Text</a:t>
            </a:r>
          </a:p>
        </p:txBody>
      </p:sp>
      <p:sp>
        <p:nvSpPr>
          <p:cNvPr id="29" name="Shape 29"/>
          <p:cNvSpPr>
            <a:spLocks noGrp="1"/>
          </p:cNvSpPr>
          <p:nvPr>
            <p:ph type="body" idx="1"/>
          </p:nvPr>
        </p:nvSpPr>
        <p:spPr>
          <a:xfrm>
            <a:off x="493776" y="4247586"/>
            <a:ext cx="3529584" cy="2852507"/>
          </a:xfrm>
          <a:prstGeom prst="rect">
            <a:avLst/>
          </a:prstGeom>
        </p:spPr>
        <p:txBody>
          <a:bodyPr lIns="0" tIns="0" rIns="0" bIns="0" anchor="t"/>
          <a:lstStyle>
            <a:lvl1pPr marL="0" indent="0" algn="ctr">
              <a:spcBef>
                <a:spcPts val="0"/>
              </a:spcBef>
              <a:buSzTx/>
              <a:buNone/>
              <a:defRPr sz="3300"/>
            </a:lvl1pPr>
            <a:lvl2pPr marL="0" indent="0" algn="ctr">
              <a:spcBef>
                <a:spcPts val="0"/>
              </a:spcBef>
              <a:buSzTx/>
              <a:buNone/>
              <a:defRPr sz="3300"/>
            </a:lvl2pPr>
            <a:lvl3pPr marL="0" indent="0" algn="ctr">
              <a:spcBef>
                <a:spcPts val="0"/>
              </a:spcBef>
              <a:buSzTx/>
              <a:buNone/>
              <a:defRPr sz="3300"/>
            </a:lvl3pPr>
            <a:lvl4pPr marL="0" indent="0" algn="ctr">
              <a:spcBef>
                <a:spcPts val="0"/>
              </a:spcBef>
              <a:buSzTx/>
              <a:buNone/>
              <a:defRPr sz="3300"/>
            </a:lvl4pPr>
            <a:lvl5pPr marL="0" indent="0" algn="ctr">
              <a:spcBef>
                <a:spcPts val="0"/>
              </a:spcBef>
              <a:buSzTx/>
              <a:buNone/>
              <a:defRPr sz="3300"/>
            </a:lvl5pPr>
          </a:lstStyle>
          <a:p>
            <a:pPr lvl="0">
              <a:defRPr sz="1800"/>
            </a:pPr>
            <a:r>
              <a:rPr sz="3300"/>
              <a:t>Body Level One</a:t>
            </a:r>
          </a:p>
          <a:p>
            <a:pPr lvl="1">
              <a:defRPr sz="1800"/>
            </a:pPr>
            <a:r>
              <a:rPr sz="3300"/>
              <a:t>Body Level Two</a:t>
            </a:r>
          </a:p>
          <a:p>
            <a:pPr lvl="2">
              <a:defRPr sz="1800"/>
            </a:pPr>
            <a:r>
              <a:rPr sz="3300"/>
              <a:t>Body Level Three</a:t>
            </a:r>
          </a:p>
          <a:p>
            <a:pPr lvl="3">
              <a:defRPr sz="1800"/>
            </a:pPr>
            <a:r>
              <a:rPr sz="3300"/>
              <a:t>Body Level Four</a:t>
            </a:r>
          </a:p>
          <a:p>
            <a:pPr lvl="4">
              <a:defRPr sz="1800"/>
            </a:pPr>
            <a:r>
              <a:rPr sz="3300"/>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93776" y="218225"/>
            <a:ext cx="5879592" cy="2119896"/>
          </a:xfrm>
          <a:prstGeom prst="rect">
            <a:avLst/>
          </a:prstGeom>
          <a:ln w="12700">
            <a:miter lim="400000"/>
          </a:ln>
          <a:extLst>
            <a:ext uri="{C572A759-6A51-4108-AA02-DFA0A04FC94B}">
              <ma14:wrappingTextBoxFlag xmlns:ma14="http://schemas.microsoft.com/office/mac/drawingml/2011/main" xmlns="" val="1"/>
            </a:ext>
          </a:extLst>
        </p:spPr>
        <p:txBody>
          <a:bodyPr lIns="36562" tIns="36562" rIns="36562" bIns="36562" anchor="ctr"/>
          <a:lstStyle/>
          <a:p>
            <a:pPr lvl="0">
              <a:defRPr sz="1800"/>
            </a:pPr>
            <a:r>
              <a:rPr sz="8400"/>
              <a:t>Title Text</a:t>
            </a:r>
          </a:p>
        </p:txBody>
      </p:sp>
      <p:sp>
        <p:nvSpPr>
          <p:cNvPr id="3" name="Shape 3"/>
          <p:cNvSpPr>
            <a:spLocks noGrp="1"/>
          </p:cNvSpPr>
          <p:nvPr>
            <p:ph type="body" idx="1"/>
          </p:nvPr>
        </p:nvSpPr>
        <p:spPr>
          <a:xfrm>
            <a:off x="493776" y="2400471"/>
            <a:ext cx="5879592" cy="5260771"/>
          </a:xfrm>
          <a:prstGeom prst="rect">
            <a:avLst/>
          </a:prstGeom>
          <a:ln w="12700">
            <a:miter lim="400000"/>
          </a:ln>
          <a:extLst>
            <a:ext uri="{C572A759-6A51-4108-AA02-DFA0A04FC94B}">
              <ma14:wrappingTextBoxFlag xmlns:ma14="http://schemas.microsoft.com/office/mac/drawingml/2011/main" xmlns="" val="1"/>
            </a:ext>
          </a:extLst>
        </p:spPr>
        <p:txBody>
          <a:bodyPr lIns="36562" tIns="36562" rIns="36562" bIns="36562" anchor="ctr"/>
          <a:lstStyle/>
          <a:p>
            <a:pPr lvl="0">
              <a:defRPr sz="1800"/>
            </a:pPr>
            <a:r>
              <a:rPr sz="4000"/>
              <a:t>Body Level One</a:t>
            </a:r>
          </a:p>
          <a:p>
            <a:pPr lvl="1">
              <a:defRPr sz="1800"/>
            </a:pPr>
            <a:r>
              <a:rPr sz="4000"/>
              <a:t>Body Level Two</a:t>
            </a:r>
          </a:p>
          <a:p>
            <a:pPr lvl="2">
              <a:defRPr sz="1800"/>
            </a:pPr>
            <a:r>
              <a:rPr sz="4000"/>
              <a:t>Body Level Three</a:t>
            </a:r>
          </a:p>
          <a:p>
            <a:pPr lvl="3">
              <a:defRPr sz="1800"/>
            </a:pPr>
            <a:r>
              <a:rPr sz="4000"/>
              <a:t>Body Level Four</a:t>
            </a:r>
          </a:p>
          <a:p>
            <a:pPr lvl="4">
              <a:defRPr sz="1800"/>
            </a:pPr>
            <a:r>
              <a:rPr sz="4000"/>
              <a:t>Body Level Five</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algn="ctr" defTabSz="594156">
        <a:defRPr sz="8400">
          <a:latin typeface="+mn-lt"/>
          <a:ea typeface="+mn-ea"/>
          <a:cs typeface="+mn-cs"/>
          <a:sym typeface="Gill Sans"/>
        </a:defRPr>
      </a:lvl1pPr>
      <a:lvl2pPr indent="164535" algn="ctr" defTabSz="594156">
        <a:defRPr sz="8400">
          <a:latin typeface="+mn-lt"/>
          <a:ea typeface="+mn-ea"/>
          <a:cs typeface="+mn-cs"/>
          <a:sym typeface="Gill Sans"/>
        </a:defRPr>
      </a:lvl2pPr>
      <a:lvl3pPr indent="329069" algn="ctr" defTabSz="594156">
        <a:defRPr sz="8400">
          <a:latin typeface="+mn-lt"/>
          <a:ea typeface="+mn-ea"/>
          <a:cs typeface="+mn-cs"/>
          <a:sym typeface="Gill Sans"/>
        </a:defRPr>
      </a:lvl3pPr>
      <a:lvl4pPr indent="493607" algn="ctr" defTabSz="594156">
        <a:defRPr sz="8400">
          <a:latin typeface="+mn-lt"/>
          <a:ea typeface="+mn-ea"/>
          <a:cs typeface="+mn-cs"/>
          <a:sym typeface="Gill Sans"/>
        </a:defRPr>
      </a:lvl4pPr>
      <a:lvl5pPr indent="658138" algn="ctr" defTabSz="594156">
        <a:defRPr sz="8400">
          <a:latin typeface="+mn-lt"/>
          <a:ea typeface="+mn-ea"/>
          <a:cs typeface="+mn-cs"/>
          <a:sym typeface="Gill Sans"/>
        </a:defRPr>
      </a:lvl5pPr>
      <a:lvl6pPr indent="822675" algn="ctr" defTabSz="594156">
        <a:defRPr sz="8400">
          <a:latin typeface="+mn-lt"/>
          <a:ea typeface="+mn-ea"/>
          <a:cs typeface="+mn-cs"/>
          <a:sym typeface="Gill Sans"/>
        </a:defRPr>
      </a:lvl6pPr>
      <a:lvl7pPr indent="987212" algn="ctr" defTabSz="594156">
        <a:defRPr sz="8400">
          <a:latin typeface="+mn-lt"/>
          <a:ea typeface="+mn-ea"/>
          <a:cs typeface="+mn-cs"/>
          <a:sym typeface="Gill Sans"/>
        </a:defRPr>
      </a:lvl7pPr>
      <a:lvl8pPr indent="1151745" algn="ctr" defTabSz="594156">
        <a:defRPr sz="8400">
          <a:latin typeface="+mn-lt"/>
          <a:ea typeface="+mn-ea"/>
          <a:cs typeface="+mn-cs"/>
          <a:sym typeface="Gill Sans"/>
        </a:defRPr>
      </a:lvl8pPr>
      <a:lvl9pPr indent="1316282" algn="ctr" defTabSz="594156">
        <a:defRPr sz="8400">
          <a:latin typeface="+mn-lt"/>
          <a:ea typeface="+mn-ea"/>
          <a:cs typeface="+mn-cs"/>
          <a:sym typeface="Gill Sans"/>
        </a:defRPr>
      </a:lvl9pPr>
    </p:titleStyle>
    <p:bodyStyle>
      <a:lvl1pPr marL="804394" indent="-575872" defTabSz="594156">
        <a:spcBef>
          <a:spcPts val="3745"/>
        </a:spcBef>
        <a:buSzPct val="171000"/>
        <a:buChar char="•"/>
        <a:defRPr sz="4000">
          <a:latin typeface="+mn-lt"/>
          <a:ea typeface="+mn-ea"/>
          <a:cs typeface="+mn-cs"/>
          <a:sym typeface="Gill Sans"/>
        </a:defRPr>
      </a:lvl1pPr>
      <a:lvl2pPr marL="1124322" indent="-575872" defTabSz="594156">
        <a:spcBef>
          <a:spcPts val="3745"/>
        </a:spcBef>
        <a:buSzPct val="171000"/>
        <a:buChar char="•"/>
        <a:defRPr sz="4000">
          <a:latin typeface="+mn-lt"/>
          <a:ea typeface="+mn-ea"/>
          <a:cs typeface="+mn-cs"/>
          <a:sym typeface="Gill Sans"/>
        </a:defRPr>
      </a:lvl2pPr>
      <a:lvl3pPr marL="1444253" indent="-575872" defTabSz="594156">
        <a:spcBef>
          <a:spcPts val="3745"/>
        </a:spcBef>
        <a:buSzPct val="171000"/>
        <a:buChar char="•"/>
        <a:defRPr sz="4000">
          <a:latin typeface="+mn-lt"/>
          <a:ea typeface="+mn-ea"/>
          <a:cs typeface="+mn-cs"/>
          <a:sym typeface="Gill Sans"/>
        </a:defRPr>
      </a:lvl3pPr>
      <a:lvl4pPr marL="1764183" indent="-575872" defTabSz="594156">
        <a:spcBef>
          <a:spcPts val="3745"/>
        </a:spcBef>
        <a:buSzPct val="171000"/>
        <a:buChar char="•"/>
        <a:defRPr sz="4000">
          <a:latin typeface="+mn-lt"/>
          <a:ea typeface="+mn-ea"/>
          <a:cs typeface="+mn-cs"/>
          <a:sym typeface="Gill Sans"/>
        </a:defRPr>
      </a:lvl4pPr>
      <a:lvl5pPr marL="2084114" indent="-575872" defTabSz="594156">
        <a:spcBef>
          <a:spcPts val="3745"/>
        </a:spcBef>
        <a:buSzPct val="171000"/>
        <a:buChar char="•"/>
        <a:defRPr sz="4000">
          <a:latin typeface="+mn-lt"/>
          <a:ea typeface="+mn-ea"/>
          <a:cs typeface="+mn-cs"/>
          <a:sym typeface="Gill Sans"/>
        </a:defRPr>
      </a:lvl5pPr>
      <a:lvl6pPr marL="2340055" indent="-575872" defTabSz="594156">
        <a:spcBef>
          <a:spcPts val="3745"/>
        </a:spcBef>
        <a:buSzPct val="171000"/>
        <a:buChar char="•"/>
        <a:defRPr sz="4000">
          <a:latin typeface="+mn-lt"/>
          <a:ea typeface="+mn-ea"/>
          <a:cs typeface="+mn-cs"/>
          <a:sym typeface="Gill Sans"/>
        </a:defRPr>
      </a:lvl6pPr>
      <a:lvl7pPr marL="2595997" indent="-575872" defTabSz="594156">
        <a:spcBef>
          <a:spcPts val="3745"/>
        </a:spcBef>
        <a:buSzPct val="171000"/>
        <a:buChar char="•"/>
        <a:defRPr sz="4000">
          <a:latin typeface="+mn-lt"/>
          <a:ea typeface="+mn-ea"/>
          <a:cs typeface="+mn-cs"/>
          <a:sym typeface="Gill Sans"/>
        </a:defRPr>
      </a:lvl7pPr>
      <a:lvl8pPr marL="2851944" indent="-575872" defTabSz="594156">
        <a:spcBef>
          <a:spcPts val="3745"/>
        </a:spcBef>
        <a:buSzPct val="171000"/>
        <a:buChar char="•"/>
        <a:defRPr sz="4000">
          <a:latin typeface="+mn-lt"/>
          <a:ea typeface="+mn-ea"/>
          <a:cs typeface="+mn-cs"/>
          <a:sym typeface="Gill Sans"/>
        </a:defRPr>
      </a:lvl8pPr>
      <a:lvl9pPr marL="3107887" indent="-575872" defTabSz="594156">
        <a:spcBef>
          <a:spcPts val="3745"/>
        </a:spcBef>
        <a:buSzPct val="171000"/>
        <a:buChar char="•"/>
        <a:defRPr sz="4000">
          <a:latin typeface="+mn-lt"/>
          <a:ea typeface="+mn-ea"/>
          <a:cs typeface="+mn-cs"/>
          <a:sym typeface="Gill Sans"/>
        </a:defRPr>
      </a:lvl9pPr>
    </p:bodyStyle>
    <p:otherStyle>
      <a:lvl1pPr algn="ctr" defTabSz="594156">
        <a:defRPr sz="1700">
          <a:solidFill>
            <a:schemeClr val="tx1"/>
          </a:solidFill>
          <a:latin typeface="+mn-lt"/>
          <a:ea typeface="+mn-ea"/>
          <a:cs typeface="+mn-cs"/>
          <a:sym typeface="Gill Sans"/>
        </a:defRPr>
      </a:lvl1pPr>
      <a:lvl2pPr indent="164535" algn="ctr" defTabSz="594156">
        <a:defRPr sz="1700">
          <a:solidFill>
            <a:schemeClr val="tx1"/>
          </a:solidFill>
          <a:latin typeface="+mn-lt"/>
          <a:ea typeface="+mn-ea"/>
          <a:cs typeface="+mn-cs"/>
          <a:sym typeface="Gill Sans"/>
        </a:defRPr>
      </a:lvl2pPr>
      <a:lvl3pPr indent="329069" algn="ctr" defTabSz="594156">
        <a:defRPr sz="1700">
          <a:solidFill>
            <a:schemeClr val="tx1"/>
          </a:solidFill>
          <a:latin typeface="+mn-lt"/>
          <a:ea typeface="+mn-ea"/>
          <a:cs typeface="+mn-cs"/>
          <a:sym typeface="Gill Sans"/>
        </a:defRPr>
      </a:lvl3pPr>
      <a:lvl4pPr indent="493607" algn="ctr" defTabSz="594156">
        <a:defRPr sz="1700">
          <a:solidFill>
            <a:schemeClr val="tx1"/>
          </a:solidFill>
          <a:latin typeface="+mn-lt"/>
          <a:ea typeface="+mn-ea"/>
          <a:cs typeface="+mn-cs"/>
          <a:sym typeface="Gill Sans"/>
        </a:defRPr>
      </a:lvl4pPr>
      <a:lvl5pPr indent="658138" algn="ctr" defTabSz="594156">
        <a:defRPr sz="1700">
          <a:solidFill>
            <a:schemeClr val="tx1"/>
          </a:solidFill>
          <a:latin typeface="+mn-lt"/>
          <a:ea typeface="+mn-ea"/>
          <a:cs typeface="+mn-cs"/>
          <a:sym typeface="Gill Sans"/>
        </a:defRPr>
      </a:lvl5pPr>
      <a:lvl6pPr indent="822675" algn="ctr" defTabSz="594156">
        <a:defRPr sz="1700">
          <a:solidFill>
            <a:schemeClr val="tx1"/>
          </a:solidFill>
          <a:latin typeface="+mn-lt"/>
          <a:ea typeface="+mn-ea"/>
          <a:cs typeface="+mn-cs"/>
          <a:sym typeface="Gill Sans"/>
        </a:defRPr>
      </a:lvl6pPr>
      <a:lvl7pPr indent="987212" algn="ctr" defTabSz="594156">
        <a:defRPr sz="1700">
          <a:solidFill>
            <a:schemeClr val="tx1"/>
          </a:solidFill>
          <a:latin typeface="+mn-lt"/>
          <a:ea typeface="+mn-ea"/>
          <a:cs typeface="+mn-cs"/>
          <a:sym typeface="Gill Sans"/>
        </a:defRPr>
      </a:lvl7pPr>
      <a:lvl8pPr indent="1151745" algn="ctr" defTabSz="594156">
        <a:defRPr sz="1700">
          <a:solidFill>
            <a:schemeClr val="tx1"/>
          </a:solidFill>
          <a:latin typeface="+mn-lt"/>
          <a:ea typeface="+mn-ea"/>
          <a:cs typeface="+mn-cs"/>
          <a:sym typeface="Gill Sans"/>
        </a:defRPr>
      </a:lvl8pPr>
      <a:lvl9pPr indent="1316282" algn="ctr" defTabSz="594156">
        <a:defRPr sz="1700">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jpe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94.png"/>
          <p:cNvPicPr/>
          <p:nvPr/>
        </p:nvPicPr>
        <p:blipFill>
          <a:blip r:embed="rId2"/>
          <a:srcRect/>
          <a:stretch>
            <a:fillRect/>
          </a:stretch>
        </p:blipFill>
        <p:spPr>
          <a:xfrm>
            <a:off x="483349" y="737975"/>
            <a:ext cx="5943600" cy="2882900"/>
          </a:xfrm>
          <a:prstGeom prst="rect">
            <a:avLst/>
          </a:prstGeom>
          <a:ln/>
        </p:spPr>
      </p:pic>
      <p:pic>
        <p:nvPicPr>
          <p:cNvPr id="3" name="image124.png"/>
          <p:cNvPicPr/>
          <p:nvPr/>
        </p:nvPicPr>
        <p:blipFill>
          <a:blip r:embed="rId3"/>
          <a:srcRect/>
          <a:stretch>
            <a:fillRect/>
          </a:stretch>
        </p:blipFill>
        <p:spPr>
          <a:xfrm>
            <a:off x="483349" y="3950059"/>
            <a:ext cx="5943600" cy="2451100"/>
          </a:xfrm>
          <a:prstGeom prst="rect">
            <a:avLst/>
          </a:prstGeom>
          <a:ln/>
        </p:spPr>
      </p:pic>
      <p:sp>
        <p:nvSpPr>
          <p:cNvPr id="4" name="TextBox 3"/>
          <p:cNvSpPr txBox="1"/>
          <p:nvPr/>
        </p:nvSpPr>
        <p:spPr>
          <a:xfrm>
            <a:off x="476936" y="545511"/>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a:solidFill>
                  <a:srgbClr val="000000"/>
                </a:solidFill>
                <a:latin typeface="Arial" panose="020B0604020202020204" pitchFamily="34" charset="0"/>
                <a:cs typeface="Arial" panose="020B0604020202020204" pitchFamily="34" charset="0"/>
              </a:rPr>
              <a:t>A</a:t>
            </a:r>
          </a:p>
        </p:txBody>
      </p:sp>
      <p:sp>
        <p:nvSpPr>
          <p:cNvPr id="5" name="TextBox 4"/>
          <p:cNvSpPr txBox="1"/>
          <p:nvPr/>
        </p:nvSpPr>
        <p:spPr>
          <a:xfrm>
            <a:off x="462204" y="3760263"/>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a:solidFill>
                  <a:srgbClr val="000000"/>
                </a:solidFill>
                <a:latin typeface="Arial" panose="020B0604020202020204" pitchFamily="34" charset="0"/>
                <a:cs typeface="Arial" panose="020B0604020202020204" pitchFamily="34" charset="0"/>
              </a:rPr>
              <a:t>B</a:t>
            </a:r>
          </a:p>
        </p:txBody>
      </p:sp>
      <p:sp>
        <p:nvSpPr>
          <p:cNvPr id="6" name="Shape 127"/>
          <p:cNvSpPr/>
          <p:nvPr/>
        </p:nvSpPr>
        <p:spPr>
          <a:xfrm>
            <a:off x="237067" y="6986176"/>
            <a:ext cx="6479807" cy="1920497"/>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algn="just"/>
            <a:r>
              <a:rPr sz="1200" b="0" dirty="0"/>
              <a:t>Figure</a:t>
            </a:r>
            <a:r>
              <a:rPr lang="pl-PL" sz="1200" b="0" dirty="0"/>
              <a:t> S</a:t>
            </a:r>
            <a:r>
              <a:rPr lang="en-US" sz="1200" b="0" dirty="0" smtClean="0"/>
              <a:t>1</a:t>
            </a:r>
            <a:r>
              <a:rPr lang="pl-PL" sz="1200" b="0" dirty="0" smtClean="0"/>
              <a:t>. </a:t>
            </a:r>
            <a:r>
              <a:rPr lang="en-US" sz="1200" b="0" dirty="0" err="1"/>
              <a:t>ChIA</a:t>
            </a:r>
            <a:r>
              <a:rPr lang="en-US" sz="1200" b="0" dirty="0"/>
              <a:t>-PET protocol and classification of PET sequences.</a:t>
            </a:r>
            <a:endParaRPr lang="en-GB" sz="1200" b="0" dirty="0"/>
          </a:p>
          <a:p>
            <a:pPr algn="just"/>
            <a:r>
              <a:rPr lang="en-US" sz="1200" b="0" dirty="0"/>
              <a:t>(A) Schematics show details of </a:t>
            </a:r>
            <a:r>
              <a:rPr lang="en-US" sz="1200" b="0" dirty="0" err="1"/>
              <a:t>ChIA</a:t>
            </a:r>
            <a:r>
              <a:rPr lang="en-US" sz="1200" b="0" dirty="0"/>
              <a:t>-PET protocol, including </a:t>
            </a:r>
            <a:r>
              <a:rPr lang="en-US" sz="1200" b="0" dirty="0" err="1"/>
              <a:t>ChIP</a:t>
            </a:r>
            <a:r>
              <a:rPr lang="en-US" sz="1200" b="0" dirty="0"/>
              <a:t> pull-down, proximity ligation, Tn5 transposition involved sequencing library preparation.</a:t>
            </a:r>
            <a:endParaRPr lang="en-GB" sz="1200" b="0" dirty="0"/>
          </a:p>
          <a:p>
            <a:pPr algn="just"/>
            <a:r>
              <a:rPr lang="en-US" sz="1200" b="0" dirty="0"/>
              <a:t>(B) Features and categories of </a:t>
            </a:r>
            <a:r>
              <a:rPr lang="en-US" sz="1200" b="0" dirty="0" err="1"/>
              <a:t>ChIA</a:t>
            </a:r>
            <a:r>
              <a:rPr lang="en-US" sz="1200" b="0" dirty="0"/>
              <a:t>-PET </a:t>
            </a:r>
            <a:r>
              <a:rPr lang="en-US" sz="1200" b="0" dirty="0" err="1"/>
              <a:t>PET</a:t>
            </a:r>
            <a:r>
              <a:rPr lang="en-US" sz="1200" b="0" dirty="0"/>
              <a:t> sequences. According to the mapping orientations and spans, the PET sequences were classified into self-ligation and inter-ligation PETs. The coverage of self-ligation PETs reflects the binding sites of the protein factor that was </a:t>
            </a:r>
            <a:r>
              <a:rPr lang="en-US" sz="1200" b="0" dirty="0" err="1"/>
              <a:t>immunoprecipitated</a:t>
            </a:r>
            <a:r>
              <a:rPr lang="en-US" sz="1200" b="0" dirty="0"/>
              <a:t> during the </a:t>
            </a:r>
            <a:r>
              <a:rPr lang="en-US" sz="1200" b="0" dirty="0" err="1"/>
              <a:t>ChIA</a:t>
            </a:r>
            <a:r>
              <a:rPr lang="en-US" sz="1200" b="0" dirty="0"/>
              <a:t>-PET experiment. Inter-ligation PETs that overlapped at both ends were collapsed together as PET clusters. Each PET cluster has two interaction anchors, which indicate the loci involved in the interaction. Inter-ligation PETs that could not be clustered were regarded as singletons.</a:t>
            </a:r>
            <a:endParaRPr sz="1200" b="0" dirty="0"/>
          </a:p>
        </p:txBody>
      </p:sp>
    </p:spTree>
    <p:extLst>
      <p:ext uri="{BB962C8B-B14F-4D97-AF65-F5344CB8AC3E}">
        <p14:creationId xmlns:p14="http://schemas.microsoft.com/office/powerpoint/2010/main" val="28240587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5" y="-246745"/>
            <a:ext cx="6286214" cy="8853716"/>
          </a:xfrm>
          <a:prstGeom prst="rect">
            <a:avLst/>
          </a:prstGeom>
        </p:spPr>
      </p:pic>
      <p:sp>
        <p:nvSpPr>
          <p:cNvPr id="4" name="Shape 127"/>
          <p:cNvSpPr/>
          <p:nvPr/>
        </p:nvSpPr>
        <p:spPr>
          <a:xfrm>
            <a:off x="74644" y="7848890"/>
            <a:ext cx="6716872" cy="1181834"/>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S7. </a:t>
            </a:r>
            <a:r>
              <a:rPr lang="en-GB" sz="1200" dirty="0"/>
              <a:t>Hi-C based structures. Structures for all chromosomes constructed using MDS and different probabilistic norms for the graph distance correction for middle resolution </a:t>
            </a:r>
            <a:r>
              <a:rPr lang="en-GB" sz="1200" dirty="0" err="1"/>
              <a:t>heatmaps</a:t>
            </a:r>
            <a:r>
              <a:rPr lang="en-GB" sz="1200" dirty="0"/>
              <a:t>. Structures are aggregated at macro-domain level, and a single bead represents a </a:t>
            </a:r>
            <a:r>
              <a:rPr lang="en-GB" sz="1200" dirty="0" err="1"/>
              <a:t>meso</a:t>
            </a:r>
            <a:r>
              <a:rPr lang="en-GB" sz="1200" dirty="0"/>
              <a:t>-domain. </a:t>
            </a:r>
            <a:r>
              <a:rPr lang="en-GB" sz="1200" dirty="0" err="1"/>
              <a:t>Colors</a:t>
            </a:r>
            <a:r>
              <a:rPr lang="en-GB" sz="1200" dirty="0"/>
              <a:t> indicate different probabilistic norms, and all structures are aligned by minimizing RMSD distance. Blue: standard arithmetic operators, red: probabilistic operators, described also in the appendix, yellow: Lukasiewicz operators, green: </a:t>
            </a:r>
            <a:r>
              <a:rPr lang="en-GB" sz="1200" dirty="0" err="1"/>
              <a:t>Hamacher</a:t>
            </a:r>
            <a:r>
              <a:rPr lang="en-GB" sz="1200" dirty="0"/>
              <a:t> operators.</a:t>
            </a:r>
            <a:endParaRPr sz="1200" dirty="0"/>
          </a:p>
        </p:txBody>
      </p:sp>
    </p:spTree>
    <p:extLst>
      <p:ext uri="{BB962C8B-B14F-4D97-AF65-F5344CB8AC3E}">
        <p14:creationId xmlns:p14="http://schemas.microsoft.com/office/powerpoint/2010/main" val="199288368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66416" y="8181286"/>
            <a:ext cx="6388117" cy="812502"/>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l">
              <a:defRPr sz="1800" b="0"/>
            </a:pPr>
            <a:r>
              <a:rPr sz="1200" dirty="0"/>
              <a:t>Figure</a:t>
            </a:r>
            <a:r>
              <a:rPr lang="pl-PL" sz="1200" dirty="0"/>
              <a:t> </a:t>
            </a:r>
            <a:r>
              <a:rPr lang="pl-PL" sz="1200" dirty="0" smtClean="0"/>
              <a:t>S8. </a:t>
            </a:r>
            <a:r>
              <a:rPr lang="en-GB" sz="1200" dirty="0"/>
              <a:t>Screen-shot of web-based viewer. The viewer shows the structure of Chromosome 3 at the highest resolution (~5kb). The panel on the right provides various display options, including highlighting regions of interest, highlighting specific protein binding factors, and uploading annotation files. </a:t>
            </a:r>
            <a:endParaRPr sz="1200" dirty="0"/>
          </a:p>
        </p:txBody>
      </p:sp>
      <p:pic>
        <p:nvPicPr>
          <p:cNvPr id="4" name="Obraz 3" descr="FigureS13.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8757" y="1595886"/>
            <a:ext cx="6225776" cy="5010511"/>
          </a:xfrm>
          <a:prstGeom prst="rect">
            <a:avLst/>
          </a:prstGeom>
        </p:spPr>
      </p:pic>
    </p:spTree>
    <p:extLst>
      <p:ext uri="{BB962C8B-B14F-4D97-AF65-F5344CB8AC3E}">
        <p14:creationId xmlns:p14="http://schemas.microsoft.com/office/powerpoint/2010/main" val="38628073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53846" y="8334886"/>
            <a:ext cx="6804153" cy="812540"/>
          </a:xfrm>
          <a:prstGeom prst="rect">
            <a:avLst/>
          </a:prstGeom>
          <a:ln w="12700">
            <a:miter lim="400000"/>
          </a:ln>
          <a:extLst>
            <a:ext uri="{C572A759-6A51-4108-AA02-DFA0A04FC94B}">
              <ma14:wrappingTextBoxFlag xmlns:ma14="http://schemas.microsoft.com/office/mac/drawingml/2011/main" xmlns="" val="1"/>
            </a:ext>
          </a:extLst>
        </p:spPr>
        <p:txBody>
          <a:bodyPr wrap="square" lIns="36581" tIns="36581" rIns="36581" bIns="36581"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S9. </a:t>
            </a:r>
            <a:r>
              <a:rPr lang="en-GB" sz="1200" dirty="0"/>
              <a:t>Comparison of CCD-based and </a:t>
            </a:r>
            <a:r>
              <a:rPr lang="en-GB" sz="1200" dirty="0" err="1"/>
              <a:t>unifom</a:t>
            </a:r>
            <a:r>
              <a:rPr lang="en-GB" sz="1200" dirty="0"/>
              <a:t> binning.</a:t>
            </a:r>
          </a:p>
          <a:p>
            <a:pPr lvl="0" algn="just">
              <a:defRPr sz="1800" b="0"/>
            </a:pPr>
            <a:r>
              <a:rPr lang="en-GB" sz="1200" dirty="0"/>
              <a:t>(A) Distribution of the signal ratio for </a:t>
            </a:r>
            <a:r>
              <a:rPr lang="en-GB" sz="1200" dirty="0" err="1"/>
              <a:t>neighboring</a:t>
            </a:r>
            <a:r>
              <a:rPr lang="en-GB" sz="1200" dirty="0"/>
              <a:t> bins for CCD and uniform bins. CCD-based bins exhibit a wider range of values, indicating higher signal to noise ratio.</a:t>
            </a:r>
          </a:p>
          <a:p>
            <a:pPr lvl="0" algn="just">
              <a:defRPr sz="1800" b="0"/>
            </a:pPr>
            <a:r>
              <a:rPr lang="en-GB" sz="1200" dirty="0"/>
              <a:t>(B) Summary of number of CCD, average size of CCD and uniform bin size for each chromosome. </a:t>
            </a:r>
            <a:endParaRPr sz="1200" dirty="0"/>
          </a:p>
        </p:txBody>
      </p:sp>
      <p:pic>
        <p:nvPicPr>
          <p:cNvPr id="4" name="Picture 3" descr="ratio_tot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347" y="51010"/>
            <a:ext cx="4085305" cy="347838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63188109"/>
              </p:ext>
            </p:extLst>
          </p:nvPr>
        </p:nvGraphicFramePr>
        <p:xfrm>
          <a:off x="1166205" y="3699945"/>
          <a:ext cx="4736870" cy="4597400"/>
        </p:xfrm>
        <a:graphic>
          <a:graphicData uri="http://schemas.openxmlformats.org/drawingml/2006/table">
            <a:tbl>
              <a:tblPr/>
              <a:tblGrid>
                <a:gridCol w="762256">
                  <a:extLst>
                    <a:ext uri="{9D8B030D-6E8A-4147-A177-3AD203B41FA5}">
                      <a16:colId xmlns="" xmlns:a16="http://schemas.microsoft.com/office/drawing/2014/main" val="20000"/>
                    </a:ext>
                  </a:extLst>
                </a:gridCol>
                <a:gridCol w="1002814">
                  <a:extLst>
                    <a:ext uri="{9D8B030D-6E8A-4147-A177-3AD203B41FA5}">
                      <a16:colId xmlns="" xmlns:a16="http://schemas.microsoft.com/office/drawing/2014/main" val="20001"/>
                    </a:ext>
                  </a:extLst>
                </a:gridCol>
                <a:gridCol w="1566333">
                  <a:extLst>
                    <a:ext uri="{9D8B030D-6E8A-4147-A177-3AD203B41FA5}">
                      <a16:colId xmlns="" xmlns:a16="http://schemas.microsoft.com/office/drawing/2014/main" val="20002"/>
                    </a:ext>
                  </a:extLst>
                </a:gridCol>
                <a:gridCol w="1405467">
                  <a:extLst>
                    <a:ext uri="{9D8B030D-6E8A-4147-A177-3AD203B41FA5}">
                      <a16:colId xmlns="" xmlns:a16="http://schemas.microsoft.com/office/drawing/2014/main" val="20003"/>
                    </a:ext>
                  </a:extLst>
                </a:gridCol>
              </a:tblGrid>
              <a:tr h="203200">
                <a:tc>
                  <a:txBody>
                    <a:bodyPr/>
                    <a:lstStyle/>
                    <a:p>
                      <a:pPr algn="ctr" fontAlgn="ctr"/>
                      <a:r>
                        <a:rPr lang="en-US" sz="1000" b="0" i="0" u="none" strike="noStrike" dirty="0" err="1">
                          <a:solidFill>
                            <a:srgbClr val="000000"/>
                          </a:solidFill>
                          <a:effectLst/>
                          <a:latin typeface="Arial"/>
                          <a:cs typeface="Arial"/>
                        </a:rPr>
                        <a:t>Chr</a:t>
                      </a:r>
                      <a:endParaRPr lang="en-US" sz="1000" b="0" i="0" u="none" strike="noStrike" dirty="0">
                        <a:solidFill>
                          <a:srgbClr val="000000"/>
                        </a:solidFill>
                        <a:effectLst/>
                        <a:latin typeface="Arial"/>
                        <a:cs typeface="Arial"/>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a:cs typeface="Arial"/>
                        </a:rPr>
                        <a:t>Number of CCD</a:t>
                      </a: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a:cs typeface="Arial"/>
                        </a:rPr>
                        <a:t>Average size of CCD (</a:t>
                      </a:r>
                      <a:r>
                        <a:rPr lang="en-US" sz="1000" b="0" i="0" u="none" strike="noStrike" dirty="0" err="1">
                          <a:solidFill>
                            <a:srgbClr val="000000"/>
                          </a:solidFill>
                          <a:effectLst/>
                          <a:latin typeface="Arial"/>
                          <a:cs typeface="Arial"/>
                        </a:rPr>
                        <a:t>bp</a:t>
                      </a:r>
                      <a:r>
                        <a:rPr lang="en-US" sz="1000" b="0" i="0" u="none" strike="noStrike" dirty="0">
                          <a:solidFill>
                            <a:srgbClr val="000000"/>
                          </a:solidFill>
                          <a:effectLst/>
                          <a:latin typeface="Arial"/>
                          <a:cs typeface="Arial"/>
                        </a:rPr>
                        <a:t>)</a:t>
                      </a: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a:cs typeface="Arial"/>
                        </a:rPr>
                        <a:t>Uniform bin size (</a:t>
                      </a:r>
                      <a:r>
                        <a:rPr lang="en-US" sz="1000" b="0" i="0" u="none" strike="noStrike" dirty="0" err="1">
                          <a:solidFill>
                            <a:srgbClr val="000000"/>
                          </a:solidFill>
                          <a:effectLst/>
                          <a:latin typeface="Arial"/>
                          <a:cs typeface="Arial"/>
                        </a:rPr>
                        <a:t>bp</a:t>
                      </a:r>
                      <a:r>
                        <a:rPr lang="en-US" sz="1000" b="0" i="0" u="none" strike="noStrike" dirty="0">
                          <a:solidFill>
                            <a:srgbClr val="000000"/>
                          </a:solidFill>
                          <a:effectLst/>
                          <a:latin typeface="Arial"/>
                          <a:cs typeface="Arial"/>
                        </a:rPr>
                        <a:t>)</a:t>
                      </a: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1</a:t>
                      </a:r>
                      <a:endParaRPr lang="en-US" sz="1000" b="0" i="0" u="none" strike="noStrike" dirty="0">
                        <a:solidFill>
                          <a:srgbClr val="000000"/>
                        </a:solidFill>
                        <a:effectLst/>
                        <a:latin typeface="Arial"/>
                        <a:cs typeface="Arial"/>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sz="1000" b="0" i="0" u="none" strike="noStrike" dirty="0">
                          <a:solidFill>
                            <a:srgbClr val="000000"/>
                          </a:solidFill>
                          <a:effectLst/>
                          <a:latin typeface="Arial"/>
                          <a:cs typeface="Arial"/>
                        </a:rPr>
                        <a:t>191</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is-IS" sz="1000" b="0" i="0" u="none" strike="noStrike" dirty="0">
                          <a:solidFill>
                            <a:srgbClr val="000000"/>
                          </a:solidFill>
                          <a:effectLst/>
                          <a:latin typeface="Arial"/>
                          <a:cs typeface="Arial"/>
                        </a:rPr>
                        <a:t>1,052,109</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is-IS" sz="1000" b="0" i="0" u="none" strike="noStrike">
                          <a:solidFill>
                            <a:srgbClr val="000000"/>
                          </a:solidFill>
                          <a:effectLst/>
                          <a:latin typeface="Arial"/>
                          <a:cs typeface="Arial"/>
                        </a:rPr>
                        <a:t>1,194,506</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2</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fi-FI" sz="1000" b="0" i="0" u="none" strike="noStrike" dirty="0">
                          <a:solidFill>
                            <a:srgbClr val="000000"/>
                          </a:solidFill>
                          <a:effectLst/>
                          <a:latin typeface="Arial"/>
                          <a:cs typeface="Arial"/>
                        </a:rPr>
                        <a:t>180</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1,073,754</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1,324,314</a:t>
                      </a:r>
                    </a:p>
                  </a:txBody>
                  <a:tcPr marL="12700" marR="12700" marT="12700" marB="0" anchor="ctr">
                    <a:lnL>
                      <a:noFill/>
                    </a:lnL>
                    <a:lnR>
                      <a:noFill/>
                    </a:lnR>
                    <a:lnT>
                      <a:noFill/>
                    </a:lnT>
                    <a:lnB>
                      <a:noFill/>
                    </a:lnB>
                  </a:tcPr>
                </a:tc>
                <a:extLst>
                  <a:ext uri="{0D108BD9-81ED-4DB2-BD59-A6C34878D82A}">
                    <a16:rowId xmlns="" xmlns:a16="http://schemas.microsoft.com/office/drawing/2014/main" val="10002"/>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3</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167</a:t>
                      </a:r>
                    </a:p>
                  </a:txBody>
                  <a:tcPr marL="12700" marR="12700" marT="12700" marB="0" anchor="ctr">
                    <a:lnL>
                      <a:noFill/>
                    </a:lnL>
                    <a:lnR>
                      <a:noFill/>
                    </a:lnR>
                    <a:lnT>
                      <a:noFill/>
                    </a:lnT>
                    <a:lnB>
                      <a:noFill/>
                    </a:lnB>
                  </a:tcPr>
                </a:tc>
                <a:tc>
                  <a:txBody>
                    <a:bodyPr/>
                    <a:lstStyle/>
                    <a:p>
                      <a:pPr algn="r" fontAlgn="ctr"/>
                      <a:r>
                        <a:rPr lang="uk-UA" sz="1000" b="0" i="0" u="none" strike="noStrike" dirty="0">
                          <a:solidFill>
                            <a:srgbClr val="000000"/>
                          </a:solidFill>
                          <a:effectLst/>
                          <a:latin typeface="Arial"/>
                          <a:cs typeface="Arial"/>
                        </a:rPr>
                        <a:t>977,670</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1,168,116</a:t>
                      </a:r>
                    </a:p>
                  </a:txBody>
                  <a:tcPr marL="12700" marR="12700" marT="12700" marB="0" anchor="ctr">
                    <a:lnL>
                      <a:noFill/>
                    </a:lnL>
                    <a:lnR>
                      <a:noFill/>
                    </a:lnR>
                    <a:lnT>
                      <a:noFill/>
                    </a:lnT>
                    <a:lnB>
                      <a:noFill/>
                    </a:lnB>
                  </a:tcPr>
                </a:tc>
                <a:extLst>
                  <a:ext uri="{0D108BD9-81ED-4DB2-BD59-A6C34878D82A}">
                    <a16:rowId xmlns="" xmlns:a16="http://schemas.microsoft.com/office/drawing/2014/main" val="10003"/>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4</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120</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1,206,995</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1,568,439</a:t>
                      </a:r>
                    </a:p>
                  </a:txBody>
                  <a:tcPr marL="12700" marR="12700" marT="12700" marB="0" anchor="ctr">
                    <a:lnL>
                      <a:noFill/>
                    </a:lnL>
                    <a:lnR>
                      <a:noFill/>
                    </a:lnR>
                    <a:lnT>
                      <a:noFill/>
                    </a:lnT>
                    <a:lnB>
                      <a:noFill/>
                    </a:lnB>
                  </a:tcPr>
                </a:tc>
                <a:extLst>
                  <a:ext uri="{0D108BD9-81ED-4DB2-BD59-A6C34878D82A}">
                    <a16:rowId xmlns="" xmlns:a16="http://schemas.microsoft.com/office/drawing/2014/main" val="10004"/>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5</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134</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1,053,933</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1,327,623</a:t>
                      </a:r>
                    </a:p>
                  </a:txBody>
                  <a:tcPr marL="12700" marR="12700" marT="12700" marB="0" anchor="ctr">
                    <a:lnL>
                      <a:noFill/>
                    </a:lnL>
                    <a:lnR>
                      <a:noFill/>
                    </a:lnR>
                    <a:lnT>
                      <a:noFill/>
                    </a:lnT>
                    <a:lnB>
                      <a:noFill/>
                    </a:lnB>
                  </a:tcPr>
                </a:tc>
                <a:extLst>
                  <a:ext uri="{0D108BD9-81ED-4DB2-BD59-A6C34878D82A}">
                    <a16:rowId xmlns="" xmlns:a16="http://schemas.microsoft.com/office/drawing/2014/main" val="10005"/>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6</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138</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953,468</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1,217,774</a:t>
                      </a:r>
                    </a:p>
                  </a:txBody>
                  <a:tcPr marL="12700" marR="12700" marT="12700" marB="0" anchor="ctr">
                    <a:lnL>
                      <a:noFill/>
                    </a:lnL>
                    <a:lnR>
                      <a:noFill/>
                    </a:lnR>
                    <a:lnT>
                      <a:noFill/>
                    </a:lnT>
                    <a:lnB>
                      <a:noFill/>
                    </a:lnB>
                  </a:tcPr>
                </a:tc>
                <a:extLst>
                  <a:ext uri="{0D108BD9-81ED-4DB2-BD59-A6C34878D82A}">
                    <a16:rowId xmlns="" xmlns:a16="http://schemas.microsoft.com/office/drawing/2014/main" val="10006"/>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7</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131</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953,284</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1,187,377</a:t>
                      </a:r>
                    </a:p>
                  </a:txBody>
                  <a:tcPr marL="12700" marR="12700" marT="12700" marB="0" anchor="ctr">
                    <a:lnL>
                      <a:noFill/>
                    </a:lnL>
                    <a:lnR>
                      <a:noFill/>
                    </a:lnR>
                    <a:lnT>
                      <a:noFill/>
                    </a:lnT>
                    <a:lnB>
                      <a:noFill/>
                    </a:lnB>
                  </a:tcPr>
                </a:tc>
                <a:extLst>
                  <a:ext uri="{0D108BD9-81ED-4DB2-BD59-A6C34878D82A}">
                    <a16:rowId xmlns="" xmlns:a16="http://schemas.microsoft.com/office/drawing/2014/main" val="10007"/>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8</a:t>
                      </a:r>
                      <a:r>
                        <a:rPr lang="pl-PL" sz="1000" b="0" i="0" u="none" strike="noStrike" dirty="0" smtClean="0">
                          <a:solidFill>
                            <a:srgbClr val="000000"/>
                          </a:solidFill>
                          <a:effectLst/>
                          <a:latin typeface="Arial"/>
                          <a:cs typeface="Arial"/>
                        </a:rPr>
                        <a:t> </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112</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1,058,045</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1,280,372</a:t>
                      </a:r>
                    </a:p>
                  </a:txBody>
                  <a:tcPr marL="12700" marR="12700" marT="12700" marB="0" anchor="ctr">
                    <a:lnL>
                      <a:noFill/>
                    </a:lnL>
                    <a:lnR>
                      <a:noFill/>
                    </a:lnR>
                    <a:lnT>
                      <a:noFill/>
                    </a:lnT>
                    <a:lnB>
                      <a:noFill/>
                    </a:lnB>
                  </a:tcPr>
                </a:tc>
                <a:extLst>
                  <a:ext uri="{0D108BD9-81ED-4DB2-BD59-A6C34878D82A}">
                    <a16:rowId xmlns="" xmlns:a16="http://schemas.microsoft.com/office/drawing/2014/main" val="10008"/>
                  </a:ext>
                </a:extLst>
              </a:tr>
              <a:tr h="1905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9</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a:cs typeface="Arial"/>
                        </a:rPr>
                        <a:t>95</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1,165,027</a:t>
                      </a:r>
                    </a:p>
                  </a:txBody>
                  <a:tcPr marL="12700" marR="12700" marT="12700" marB="0" anchor="ctr">
                    <a:lnL>
                      <a:noFill/>
                    </a:lnL>
                    <a:lnR>
                      <a:noFill/>
                    </a:lnR>
                    <a:lnT>
                      <a:noFill/>
                    </a:lnT>
                    <a:lnB>
                      <a:noFill/>
                    </a:lnB>
                  </a:tcPr>
                </a:tc>
                <a:tc>
                  <a:txBody>
                    <a:bodyPr/>
                    <a:lstStyle/>
                    <a:p>
                      <a:pPr algn="r" fontAlgn="ctr"/>
                      <a:r>
                        <a:rPr lang="cs-CZ" sz="1000" b="0" i="0" u="none" strike="noStrike">
                          <a:solidFill>
                            <a:srgbClr val="000000"/>
                          </a:solidFill>
                          <a:effectLst/>
                          <a:latin typeface="Arial"/>
                          <a:cs typeface="Arial"/>
                        </a:rPr>
                        <a:t>1,294,514</a:t>
                      </a:r>
                    </a:p>
                  </a:txBody>
                  <a:tcPr marL="12700" marR="12700" marT="12700" marB="0" anchor="ctr">
                    <a:lnL>
                      <a:noFill/>
                    </a:lnL>
                    <a:lnR>
                      <a:noFill/>
                    </a:lnR>
                    <a:lnT>
                      <a:noFill/>
                    </a:lnT>
                    <a:lnB>
                      <a:noFill/>
                    </a:lnB>
                  </a:tcPr>
                </a:tc>
                <a:extLst>
                  <a:ext uri="{0D108BD9-81ED-4DB2-BD59-A6C34878D82A}">
                    <a16:rowId xmlns="" xmlns:a16="http://schemas.microsoft.com/office/drawing/2014/main" val="10009"/>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10</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cs-CZ" sz="1000" b="0" i="0" u="none" strike="noStrike">
                          <a:solidFill>
                            <a:srgbClr val="000000"/>
                          </a:solidFill>
                          <a:effectLst/>
                          <a:latin typeface="Arial"/>
                          <a:cs typeface="Arial"/>
                        </a:rPr>
                        <a:t>111</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964,478</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1,193,792</a:t>
                      </a:r>
                    </a:p>
                  </a:txBody>
                  <a:tcPr marL="12700" marR="12700" marT="12700" marB="0" anchor="ctr">
                    <a:lnL>
                      <a:noFill/>
                    </a:lnL>
                    <a:lnR>
                      <a:noFill/>
                    </a:lnR>
                    <a:lnT>
                      <a:noFill/>
                    </a:lnT>
                    <a:lnB>
                      <a:noFill/>
                    </a:lnB>
                  </a:tcPr>
                </a:tc>
                <a:extLst>
                  <a:ext uri="{0D108BD9-81ED-4DB2-BD59-A6C34878D82A}">
                    <a16:rowId xmlns="" xmlns:a16="http://schemas.microsoft.com/office/drawing/2014/main" val="10010"/>
                  </a:ext>
                </a:extLst>
              </a:tr>
              <a:tr h="190500">
                <a:tc>
                  <a:txBody>
                    <a:bodyPr/>
                    <a:lstStyle/>
                    <a:p>
                      <a:pPr algn="ctr" fontAlgn="ctr"/>
                      <a:r>
                        <a:rPr lang="cs-CZ" sz="1000" b="0" i="0" u="none" strike="noStrike" dirty="0" smtClean="0">
                          <a:solidFill>
                            <a:srgbClr val="000000"/>
                          </a:solidFill>
                          <a:effectLst/>
                          <a:latin typeface="Arial"/>
                          <a:cs typeface="Arial"/>
                        </a:rPr>
                        <a:t>Chr 11</a:t>
                      </a:r>
                      <a:endParaRPr lang="cs-CZ"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109</a:t>
                      </a:r>
                    </a:p>
                  </a:txBody>
                  <a:tcPr marL="12700" marR="12700" marT="1270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a:cs typeface="Arial"/>
                        </a:rPr>
                        <a:t>1,005,594</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1,210,373</a:t>
                      </a:r>
                    </a:p>
                  </a:txBody>
                  <a:tcPr marL="12700" marR="12700" marT="12700" marB="0" anchor="ctr">
                    <a:lnL>
                      <a:noFill/>
                    </a:lnL>
                    <a:lnR>
                      <a:noFill/>
                    </a:lnR>
                    <a:lnT>
                      <a:noFill/>
                    </a:lnT>
                    <a:lnB>
                      <a:noFill/>
                    </a:lnB>
                  </a:tcPr>
                </a:tc>
                <a:extLst>
                  <a:ext uri="{0D108BD9-81ED-4DB2-BD59-A6C34878D82A}">
                    <a16:rowId xmlns="" xmlns:a16="http://schemas.microsoft.com/office/drawing/2014/main" val="10011"/>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12</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cs-CZ" sz="1000" b="0" i="0" u="none" strike="noStrike">
                          <a:solidFill>
                            <a:srgbClr val="000000"/>
                          </a:solidFill>
                          <a:effectLst/>
                          <a:latin typeface="Arial"/>
                          <a:cs typeface="Arial"/>
                        </a:rPr>
                        <a:t>117</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975,629</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1,118,635</a:t>
                      </a:r>
                    </a:p>
                  </a:txBody>
                  <a:tcPr marL="12700" marR="12700" marT="12700" marB="0" anchor="ctr">
                    <a:lnL>
                      <a:noFill/>
                    </a:lnL>
                    <a:lnR>
                      <a:noFill/>
                    </a:lnR>
                    <a:lnT>
                      <a:noFill/>
                    </a:lnT>
                    <a:lnB>
                      <a:noFill/>
                    </a:lnB>
                  </a:tcPr>
                </a:tc>
                <a:extLst>
                  <a:ext uri="{0D108BD9-81ED-4DB2-BD59-A6C34878D82A}">
                    <a16:rowId xmlns="" xmlns:a16="http://schemas.microsoft.com/office/drawing/2014/main" val="10012"/>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13</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71</a:t>
                      </a:r>
                    </a:p>
                  </a:txBody>
                  <a:tcPr marL="12700" marR="12700" marT="12700" marB="0" anchor="ctr">
                    <a:lnL>
                      <a:noFill/>
                    </a:lnL>
                    <a:lnR>
                      <a:noFill/>
                    </a:lnR>
                    <a:lnT>
                      <a:noFill/>
                    </a:lnT>
                    <a:lnB>
                      <a:noFill/>
                    </a:lnB>
                  </a:tcPr>
                </a:tc>
                <a:tc>
                  <a:txBody>
                    <a:bodyPr/>
                    <a:lstStyle/>
                    <a:p>
                      <a:pPr algn="r" fontAlgn="ctr"/>
                      <a:r>
                        <a:rPr lang="cs-CZ" sz="1000" b="0" i="0" u="none" strike="noStrike" dirty="0">
                          <a:solidFill>
                            <a:srgbClr val="000000"/>
                          </a:solidFill>
                          <a:effectLst/>
                          <a:latin typeface="Arial"/>
                          <a:cs typeface="Arial"/>
                        </a:rPr>
                        <a:t>1,289,867</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1,354,118</a:t>
                      </a:r>
                    </a:p>
                  </a:txBody>
                  <a:tcPr marL="12700" marR="12700" marT="12700" marB="0" anchor="ctr">
                    <a:lnL>
                      <a:noFill/>
                    </a:lnL>
                    <a:lnR>
                      <a:noFill/>
                    </a:lnR>
                    <a:lnT>
                      <a:noFill/>
                    </a:lnT>
                    <a:lnB>
                      <a:noFill/>
                    </a:lnB>
                  </a:tcPr>
                </a:tc>
                <a:extLst>
                  <a:ext uri="{0D108BD9-81ED-4DB2-BD59-A6C34878D82A}">
                    <a16:rowId xmlns="" xmlns:a16="http://schemas.microsoft.com/office/drawing/2014/main" val="10013"/>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14</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72</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1,247,343</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1,225,747</a:t>
                      </a:r>
                    </a:p>
                  </a:txBody>
                  <a:tcPr marL="12700" marR="12700" marT="12700" marB="0" anchor="ctr">
                    <a:lnL>
                      <a:noFill/>
                    </a:lnL>
                    <a:lnR>
                      <a:noFill/>
                    </a:lnR>
                    <a:lnT>
                      <a:noFill/>
                    </a:lnT>
                    <a:lnB>
                      <a:noFill/>
                    </a:lnB>
                  </a:tcPr>
                </a:tc>
                <a:extLst>
                  <a:ext uri="{0D108BD9-81ED-4DB2-BD59-A6C34878D82A}">
                    <a16:rowId xmlns="" xmlns:a16="http://schemas.microsoft.com/office/drawing/2014/main" val="10014"/>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15</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73</a:t>
                      </a:r>
                    </a:p>
                  </a:txBody>
                  <a:tcPr marL="12700" marR="12700" marT="12700" marB="0" anchor="ctr">
                    <a:lnL>
                      <a:noFill/>
                    </a:lnL>
                    <a:lnR>
                      <a:noFill/>
                    </a:lnR>
                    <a:lnT>
                      <a:noFill/>
                    </a:lnT>
                    <a:lnB>
                      <a:noFill/>
                    </a:lnB>
                  </a:tcPr>
                </a:tc>
                <a:tc>
                  <a:txBody>
                    <a:bodyPr/>
                    <a:lstStyle/>
                    <a:p>
                      <a:pPr algn="r" fontAlgn="ctr"/>
                      <a:r>
                        <a:rPr lang="uk-UA" sz="1000" b="0" i="0" u="none" strike="noStrike" dirty="0">
                          <a:solidFill>
                            <a:srgbClr val="000000"/>
                          </a:solidFill>
                          <a:effectLst/>
                          <a:latin typeface="Arial"/>
                          <a:cs typeface="Arial"/>
                        </a:rPr>
                        <a:t>1,160,446</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1,131,163</a:t>
                      </a:r>
                    </a:p>
                  </a:txBody>
                  <a:tcPr marL="12700" marR="12700" marT="12700" marB="0" anchor="ctr">
                    <a:lnL>
                      <a:noFill/>
                    </a:lnL>
                    <a:lnR>
                      <a:noFill/>
                    </a:lnR>
                    <a:lnT>
                      <a:noFill/>
                    </a:lnT>
                    <a:lnB>
                      <a:noFill/>
                    </a:lnB>
                  </a:tcPr>
                </a:tc>
                <a:extLst>
                  <a:ext uri="{0D108BD9-81ED-4DB2-BD59-A6C34878D82A}">
                    <a16:rowId xmlns="" xmlns:a16="http://schemas.microsoft.com/office/drawing/2014/main" val="10015"/>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16</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68</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1,053,495</a:t>
                      </a:r>
                    </a:p>
                  </a:txBody>
                  <a:tcPr marL="12700" marR="12700" marT="12700" marB="0" anchor="ctr">
                    <a:lnL>
                      <a:noFill/>
                    </a:lnL>
                    <a:lnR>
                      <a:noFill/>
                    </a:lnR>
                    <a:lnT>
                      <a:noFill/>
                    </a:lnT>
                    <a:lnB>
                      <a:noFill/>
                    </a:lnB>
                  </a:tcPr>
                </a:tc>
                <a:tc>
                  <a:txBody>
                    <a:bodyPr/>
                    <a:lstStyle/>
                    <a:p>
                      <a:pPr algn="r" fontAlgn="ctr"/>
                      <a:r>
                        <a:rPr lang="fi-FI" sz="1000" b="0" i="0" u="none" strike="noStrike">
                          <a:solidFill>
                            <a:srgbClr val="000000"/>
                          </a:solidFill>
                          <a:effectLst/>
                          <a:latin typeface="Arial"/>
                          <a:cs typeface="Arial"/>
                        </a:rPr>
                        <a:t>1,167,617</a:t>
                      </a:r>
                    </a:p>
                  </a:txBody>
                  <a:tcPr marL="12700" marR="12700" marT="12700" marB="0" anchor="ctr">
                    <a:lnL>
                      <a:noFill/>
                    </a:lnL>
                    <a:lnR>
                      <a:noFill/>
                    </a:lnR>
                    <a:lnT>
                      <a:noFill/>
                    </a:lnT>
                    <a:lnB>
                      <a:noFill/>
                    </a:lnB>
                  </a:tcPr>
                </a:tc>
                <a:extLst>
                  <a:ext uri="{0D108BD9-81ED-4DB2-BD59-A6C34878D82A}">
                    <a16:rowId xmlns="" xmlns:a16="http://schemas.microsoft.com/office/drawing/2014/main" val="10016"/>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17</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a:cs typeface="Arial"/>
                        </a:rPr>
                        <a:t>84</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782,115</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931,093</a:t>
                      </a:r>
                    </a:p>
                  </a:txBody>
                  <a:tcPr marL="12700" marR="12700" marT="12700" marB="0" anchor="ctr">
                    <a:lnL>
                      <a:noFill/>
                    </a:lnL>
                    <a:lnR>
                      <a:noFill/>
                    </a:lnR>
                    <a:lnT>
                      <a:noFill/>
                    </a:lnT>
                    <a:lnB>
                      <a:noFill/>
                    </a:lnB>
                  </a:tcPr>
                </a:tc>
                <a:extLst>
                  <a:ext uri="{0D108BD9-81ED-4DB2-BD59-A6C34878D82A}">
                    <a16:rowId xmlns="" xmlns:a16="http://schemas.microsoft.com/office/drawing/2014/main" val="10017"/>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18</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a:cs typeface="Arial"/>
                        </a:rPr>
                        <a:t>55</a:t>
                      </a:r>
                    </a:p>
                  </a:txBody>
                  <a:tcPr marL="12700" marR="12700" marT="12700" marB="0" anchor="ctr">
                    <a:lnL>
                      <a:noFill/>
                    </a:lnL>
                    <a:lnR>
                      <a:noFill/>
                    </a:lnR>
                    <a:lnT>
                      <a:noFill/>
                    </a:lnT>
                    <a:lnB>
                      <a:noFill/>
                    </a:lnB>
                  </a:tcPr>
                </a:tc>
                <a:tc>
                  <a:txBody>
                    <a:bodyPr/>
                    <a:lstStyle/>
                    <a:p>
                      <a:pPr algn="r" fontAlgn="ctr"/>
                      <a:r>
                        <a:rPr lang="fi-FI" sz="1000" b="0" i="0" u="none" strike="noStrike" dirty="0">
                          <a:solidFill>
                            <a:srgbClr val="000000"/>
                          </a:solidFill>
                          <a:effectLst/>
                          <a:latin typeface="Arial"/>
                          <a:cs typeface="Arial"/>
                        </a:rPr>
                        <a:t>1,179,509</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1,363,134</a:t>
                      </a:r>
                    </a:p>
                  </a:txBody>
                  <a:tcPr marL="12700" marR="12700" marT="12700" marB="0" anchor="ctr">
                    <a:lnL>
                      <a:noFill/>
                    </a:lnL>
                    <a:lnR>
                      <a:noFill/>
                    </a:lnR>
                    <a:lnT>
                      <a:noFill/>
                    </a:lnT>
                    <a:lnB>
                      <a:noFill/>
                    </a:lnB>
                  </a:tcPr>
                </a:tc>
                <a:extLst>
                  <a:ext uri="{0D108BD9-81ED-4DB2-BD59-A6C34878D82A}">
                    <a16:rowId xmlns="" xmlns:a16="http://schemas.microsoft.com/office/drawing/2014/main" val="10018"/>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19</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ru-RU" sz="1000" b="0" i="0" u="none" strike="noStrike">
                          <a:solidFill>
                            <a:srgbClr val="000000"/>
                          </a:solidFill>
                          <a:effectLst/>
                          <a:latin typeface="Arial"/>
                          <a:cs typeface="Arial"/>
                        </a:rPr>
                        <a:t>58</a:t>
                      </a:r>
                    </a:p>
                  </a:txBody>
                  <a:tcPr marL="12700" marR="12700" marT="12700" marB="0" anchor="ctr">
                    <a:lnL>
                      <a:noFill/>
                    </a:lnL>
                    <a:lnR>
                      <a:noFill/>
                    </a:lnR>
                    <a:lnT>
                      <a:noFill/>
                    </a:lnT>
                    <a:lnB>
                      <a:noFill/>
                    </a:lnB>
                  </a:tcPr>
                </a:tc>
                <a:tc>
                  <a:txBody>
                    <a:bodyPr/>
                    <a:lstStyle/>
                    <a:p>
                      <a:pPr algn="r" fontAlgn="ctr"/>
                      <a:r>
                        <a:rPr lang="uk-UA" sz="1000" b="0" i="0" u="none" strike="noStrike" dirty="0">
                          <a:solidFill>
                            <a:srgbClr val="000000"/>
                          </a:solidFill>
                          <a:effectLst/>
                          <a:latin typeface="Arial"/>
                          <a:cs typeface="Arial"/>
                        </a:rPr>
                        <a:t>750,345</a:t>
                      </a:r>
                    </a:p>
                  </a:txBody>
                  <a:tcPr marL="12700" marR="12700" marT="12700" marB="0" anchor="ctr">
                    <a:lnL>
                      <a:noFill/>
                    </a:lnL>
                    <a:lnR>
                      <a:noFill/>
                    </a:lnR>
                    <a:lnT>
                      <a:noFill/>
                    </a:lnT>
                    <a:lnB>
                      <a:noFill/>
                    </a:lnB>
                  </a:tcPr>
                </a:tc>
                <a:tc>
                  <a:txBody>
                    <a:bodyPr/>
                    <a:lstStyle/>
                    <a:p>
                      <a:pPr algn="r" fontAlgn="ctr"/>
                      <a:r>
                        <a:rPr lang="cs-CZ" sz="1000" b="0" i="0" u="none" strike="noStrike">
                          <a:solidFill>
                            <a:srgbClr val="000000"/>
                          </a:solidFill>
                          <a:effectLst/>
                          <a:latin typeface="Arial"/>
                          <a:cs typeface="Arial"/>
                        </a:rPr>
                        <a:t>965,893</a:t>
                      </a:r>
                    </a:p>
                  </a:txBody>
                  <a:tcPr marL="12700" marR="12700" marT="12700" marB="0" anchor="ctr">
                    <a:lnL>
                      <a:noFill/>
                    </a:lnL>
                    <a:lnR>
                      <a:noFill/>
                    </a:lnR>
                    <a:lnT>
                      <a:noFill/>
                    </a:lnT>
                    <a:lnB>
                      <a:noFill/>
                    </a:lnB>
                  </a:tcPr>
                </a:tc>
                <a:extLst>
                  <a:ext uri="{0D108BD9-81ED-4DB2-BD59-A6C34878D82A}">
                    <a16:rowId xmlns="" xmlns:a16="http://schemas.microsoft.com/office/drawing/2014/main" val="10019"/>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20</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en-US" sz="1000" b="0" i="0" u="none" strike="noStrike">
                          <a:solidFill>
                            <a:srgbClr val="000000"/>
                          </a:solidFill>
                          <a:effectLst/>
                          <a:latin typeface="Arial"/>
                          <a:cs typeface="Arial"/>
                        </a:rPr>
                        <a:t>47</a:t>
                      </a:r>
                    </a:p>
                  </a:txBody>
                  <a:tcPr marL="12700" marR="12700" marT="12700" marB="0" anchor="ctr">
                    <a:lnL>
                      <a:noFill/>
                    </a:lnL>
                    <a:lnR>
                      <a:noFill/>
                    </a:lnR>
                    <a:lnT>
                      <a:noFill/>
                    </a:lnT>
                    <a:lnB>
                      <a:noFill/>
                    </a:lnB>
                  </a:tcPr>
                </a:tc>
                <a:tc>
                  <a:txBody>
                    <a:bodyPr/>
                    <a:lstStyle/>
                    <a:p>
                      <a:pPr algn="r" fontAlgn="ctr"/>
                      <a:r>
                        <a:rPr lang="fi-FI" sz="1000" b="0" i="0" u="none" strike="noStrike" dirty="0">
                          <a:solidFill>
                            <a:srgbClr val="000000"/>
                          </a:solidFill>
                          <a:effectLst/>
                          <a:latin typeface="Arial"/>
                          <a:cs typeface="Arial"/>
                        </a:rPr>
                        <a:t>1,186,444</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1,275,253</a:t>
                      </a:r>
                    </a:p>
                  </a:txBody>
                  <a:tcPr marL="12700" marR="12700" marT="12700" marB="0" anchor="ctr">
                    <a:lnL>
                      <a:noFill/>
                    </a:lnL>
                    <a:lnR>
                      <a:noFill/>
                    </a:lnR>
                    <a:lnT>
                      <a:noFill/>
                    </a:lnT>
                    <a:lnB>
                      <a:noFill/>
                    </a:lnB>
                  </a:tcPr>
                </a:tc>
                <a:extLst>
                  <a:ext uri="{0D108BD9-81ED-4DB2-BD59-A6C34878D82A}">
                    <a16:rowId xmlns="" xmlns:a16="http://schemas.microsoft.com/office/drawing/2014/main" val="10020"/>
                  </a:ext>
                </a:extLst>
              </a:tr>
              <a:tr h="190500">
                <a:tc>
                  <a:txBody>
                    <a:bodyPr/>
                    <a:lstStyle/>
                    <a:p>
                      <a:pPr algn="ctr" fontAlgn="ctr"/>
                      <a:r>
                        <a:rPr lang="cs-CZ" sz="1000" b="0" i="0" u="none" strike="noStrike" dirty="0" smtClean="0">
                          <a:solidFill>
                            <a:srgbClr val="000000"/>
                          </a:solidFill>
                          <a:effectLst/>
                          <a:latin typeface="Arial"/>
                          <a:cs typeface="Arial"/>
                        </a:rPr>
                        <a:t>Chr 21</a:t>
                      </a:r>
                      <a:endParaRPr lang="cs-CZ"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23</a:t>
                      </a:r>
                    </a:p>
                  </a:txBody>
                  <a:tcPr marL="12700" marR="12700" marT="12700" marB="0" anchor="ctr">
                    <a:lnL>
                      <a:noFill/>
                    </a:lnL>
                    <a:lnR>
                      <a:noFill/>
                    </a:lnR>
                    <a:lnT>
                      <a:noFill/>
                    </a:lnT>
                    <a:lnB>
                      <a:noFill/>
                    </a:lnB>
                  </a:tcPr>
                </a:tc>
                <a:tc>
                  <a:txBody>
                    <a:bodyPr/>
                    <a:lstStyle/>
                    <a:p>
                      <a:pPr algn="r" fontAlgn="ctr"/>
                      <a:r>
                        <a:rPr lang="is-IS" sz="1000" b="0" i="0" u="none" strike="noStrike" dirty="0">
                          <a:solidFill>
                            <a:srgbClr val="000000"/>
                          </a:solidFill>
                          <a:effectLst/>
                          <a:latin typeface="Arial"/>
                          <a:cs typeface="Arial"/>
                        </a:rPr>
                        <a:t>1,800,473</a:t>
                      </a:r>
                    </a:p>
                  </a:txBody>
                  <a:tcPr marL="12700" marR="12700" marT="12700" marB="0" anchor="ctr">
                    <a:lnL>
                      <a:noFill/>
                    </a:lnL>
                    <a:lnR>
                      <a:noFill/>
                    </a:lnR>
                    <a:lnT>
                      <a:noFill/>
                    </a:lnT>
                    <a:lnB>
                      <a:noFill/>
                    </a:lnB>
                  </a:tcPr>
                </a:tc>
                <a:tc>
                  <a:txBody>
                    <a:bodyPr/>
                    <a:lstStyle/>
                    <a:p>
                      <a:pPr algn="r" fontAlgn="ctr"/>
                      <a:r>
                        <a:rPr lang="cs-CZ" sz="1000" b="0" i="0" u="none" strike="noStrike">
                          <a:solidFill>
                            <a:srgbClr val="000000"/>
                          </a:solidFill>
                          <a:effectLst/>
                          <a:latin typeface="Arial"/>
                          <a:cs typeface="Arial"/>
                        </a:rPr>
                        <a:t>1,469,121</a:t>
                      </a:r>
                    </a:p>
                  </a:txBody>
                  <a:tcPr marL="12700" marR="12700" marT="12700" marB="0" anchor="ctr">
                    <a:lnL>
                      <a:noFill/>
                    </a:lnL>
                    <a:lnR>
                      <a:noFill/>
                    </a:lnR>
                    <a:lnT>
                      <a:noFill/>
                    </a:lnT>
                    <a:lnB>
                      <a:noFill/>
                    </a:lnB>
                  </a:tcPr>
                </a:tc>
                <a:extLst>
                  <a:ext uri="{0D108BD9-81ED-4DB2-BD59-A6C34878D82A}">
                    <a16:rowId xmlns="" xmlns:a16="http://schemas.microsoft.com/office/drawing/2014/main" val="10021"/>
                  </a:ext>
                </a:extLst>
              </a:tr>
              <a:tr h="190500">
                <a:tc>
                  <a:txBody>
                    <a:bodyPr/>
                    <a:lstStyle/>
                    <a:p>
                      <a:pPr algn="ctr" fontAlgn="ctr"/>
                      <a:r>
                        <a:rPr lang="de-DE" sz="1000" b="0" i="0" u="none" strike="noStrike" dirty="0"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de-DE" sz="1000" b="0" i="0" u="none" strike="noStrike" dirty="0" smtClean="0">
                          <a:solidFill>
                            <a:srgbClr val="000000"/>
                          </a:solidFill>
                          <a:effectLst/>
                          <a:latin typeface="Arial"/>
                          <a:cs typeface="Arial"/>
                        </a:rPr>
                        <a:t>22</a:t>
                      </a:r>
                      <a:endParaRPr lang="de-DE" sz="1000" b="0" i="0" u="none" strike="noStrike" dirty="0">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r" fontAlgn="ctr"/>
                      <a:r>
                        <a:rPr lang="en-US" sz="1000" b="0" i="0" u="none" strike="noStrike" dirty="0">
                          <a:solidFill>
                            <a:srgbClr val="000000"/>
                          </a:solidFill>
                          <a:effectLst/>
                          <a:latin typeface="Arial"/>
                          <a:cs typeface="Arial"/>
                        </a:rPr>
                        <a:t>33</a:t>
                      </a:r>
                    </a:p>
                  </a:txBody>
                  <a:tcPr marL="12700" marR="12700" marT="12700" marB="0" anchor="ctr">
                    <a:lnL>
                      <a:noFill/>
                    </a:lnL>
                    <a:lnR>
                      <a:noFill/>
                    </a:lnR>
                    <a:lnT>
                      <a:noFill/>
                    </a:lnT>
                    <a:lnB>
                      <a:noFill/>
                    </a:lnB>
                  </a:tcPr>
                </a:tc>
                <a:tc>
                  <a:txBody>
                    <a:bodyPr/>
                    <a:lstStyle/>
                    <a:p>
                      <a:pPr algn="r" fontAlgn="ctr"/>
                      <a:r>
                        <a:rPr lang="fi-FI" sz="1000" b="0" i="0" u="none" strike="noStrike" dirty="0">
                          <a:solidFill>
                            <a:srgbClr val="000000"/>
                          </a:solidFill>
                          <a:effectLst/>
                          <a:latin typeface="Arial"/>
                          <a:cs typeface="Arial"/>
                        </a:rPr>
                        <a:t>1,354,258</a:t>
                      </a:r>
                    </a:p>
                  </a:txBody>
                  <a:tcPr marL="12700" marR="12700" marT="12700" marB="0" anchor="ctr">
                    <a:lnL>
                      <a:noFill/>
                    </a:lnL>
                    <a:lnR>
                      <a:noFill/>
                    </a:lnR>
                    <a:lnT>
                      <a:noFill/>
                    </a:lnT>
                    <a:lnB>
                      <a:noFill/>
                    </a:lnB>
                  </a:tcPr>
                </a:tc>
                <a:tc>
                  <a:txBody>
                    <a:bodyPr/>
                    <a:lstStyle/>
                    <a:p>
                      <a:pPr algn="r" fontAlgn="ctr"/>
                      <a:r>
                        <a:rPr lang="is-IS" sz="1000" b="0" i="0" u="none" strike="noStrike">
                          <a:solidFill>
                            <a:srgbClr val="000000"/>
                          </a:solidFill>
                          <a:effectLst/>
                          <a:latin typeface="Arial"/>
                          <a:cs typeface="Arial"/>
                        </a:rPr>
                        <a:t>1,068,064</a:t>
                      </a:r>
                    </a:p>
                  </a:txBody>
                  <a:tcPr marL="12700" marR="12700" marT="12700" marB="0" anchor="ctr">
                    <a:lnL>
                      <a:noFill/>
                    </a:lnL>
                    <a:lnR>
                      <a:noFill/>
                    </a:lnR>
                    <a:lnT>
                      <a:noFill/>
                    </a:lnT>
                    <a:lnB>
                      <a:noFill/>
                    </a:lnB>
                  </a:tcPr>
                </a:tc>
                <a:extLst>
                  <a:ext uri="{0D108BD9-81ED-4DB2-BD59-A6C34878D82A}">
                    <a16:rowId xmlns="" xmlns:a16="http://schemas.microsoft.com/office/drawing/2014/main" val="10022"/>
                  </a:ext>
                </a:extLst>
              </a:tr>
              <a:tr h="203200">
                <a:tc>
                  <a:txBody>
                    <a:bodyPr/>
                    <a:lstStyle/>
                    <a:p>
                      <a:pPr algn="ctr" fontAlgn="ctr"/>
                      <a:r>
                        <a:rPr lang="en-US" sz="1000" b="0" i="0" u="none" strike="noStrike" dirty="0" err="1" smtClean="0">
                          <a:solidFill>
                            <a:srgbClr val="000000"/>
                          </a:solidFill>
                          <a:effectLst/>
                          <a:latin typeface="Arial"/>
                          <a:cs typeface="Arial"/>
                        </a:rPr>
                        <a:t>Chr</a:t>
                      </a:r>
                      <a:r>
                        <a:rPr lang="pl-PL" sz="1000" b="0" i="0" u="none" strike="noStrike" dirty="0" smtClean="0">
                          <a:solidFill>
                            <a:srgbClr val="000000"/>
                          </a:solidFill>
                          <a:effectLst/>
                          <a:latin typeface="Arial"/>
                          <a:cs typeface="Arial"/>
                        </a:rPr>
                        <a:t> </a:t>
                      </a:r>
                      <a:r>
                        <a:rPr lang="en-US" sz="1000" b="0" i="0" u="none" strike="noStrike" dirty="0" smtClean="0">
                          <a:solidFill>
                            <a:srgbClr val="000000"/>
                          </a:solidFill>
                          <a:effectLst/>
                          <a:latin typeface="Arial"/>
                          <a:cs typeface="Arial"/>
                        </a:rPr>
                        <a:t>X</a:t>
                      </a:r>
                      <a:endParaRPr lang="en-US" sz="1000" b="0" i="0" u="none" strike="noStrike" dirty="0">
                        <a:solidFill>
                          <a:srgbClr val="000000"/>
                        </a:solidFill>
                        <a:effectLst/>
                        <a:latin typeface="Arial"/>
                        <a:cs typeface="Arial"/>
                      </a:endParaRP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fi-FI" sz="1000" b="0" i="0" u="none" strike="noStrike" dirty="0">
                          <a:solidFill>
                            <a:srgbClr val="000000"/>
                          </a:solidFill>
                          <a:effectLst/>
                          <a:latin typeface="Arial"/>
                          <a:cs typeface="Arial"/>
                        </a:rPr>
                        <a:t>101</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is-IS" sz="1000" b="0" i="0" u="none" strike="noStrike" dirty="0">
                          <a:solidFill>
                            <a:srgbClr val="000000"/>
                          </a:solidFill>
                          <a:effectLst/>
                          <a:latin typeface="Arial"/>
                          <a:cs typeface="Arial"/>
                        </a:rPr>
                        <a:t>960,173</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is-IS" sz="1000" b="0" i="0" u="none" strike="noStrike" dirty="0">
                          <a:solidFill>
                            <a:srgbClr val="000000"/>
                          </a:solidFill>
                          <a:effectLst/>
                          <a:latin typeface="Arial"/>
                          <a:cs typeface="Arial"/>
                        </a:rPr>
                        <a:t>1,506,452</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bl>
          </a:graphicData>
        </a:graphic>
      </p:graphicFrame>
      <p:sp>
        <p:nvSpPr>
          <p:cNvPr id="7" name="Shape 264"/>
          <p:cNvSpPr/>
          <p:nvPr/>
        </p:nvSpPr>
        <p:spPr>
          <a:xfrm>
            <a:off x="769152" y="51010"/>
            <a:ext cx="227765" cy="350875"/>
          </a:xfrm>
          <a:prstGeom prst="rect">
            <a:avLst/>
          </a:prstGeom>
          <a:ln w="12700">
            <a:miter lim="400000"/>
          </a:ln>
          <a:extLst>
            <a:ext uri="{C572A759-6A51-4108-AA02-DFA0A04FC94B}">
              <ma14:wrappingTextBoxFlag xmlns:ma14="http://schemas.microsoft.com/office/mac/drawingml/2011/main" xmlns="" val="1"/>
            </a:ext>
          </a:extLst>
        </p:spPr>
        <p:txBody>
          <a:bodyPr wrap="none" lIns="36581" tIns="36581" rIns="36581" bIns="36581" anchor="ctr">
            <a:spAutoFit/>
          </a:bodyPr>
          <a:lstStyle>
            <a:lvl1pPr>
              <a:defRPr sz="1400" b="1">
                <a:latin typeface="Arial"/>
                <a:ea typeface="Arial"/>
                <a:cs typeface="Arial"/>
                <a:sym typeface="Arial"/>
              </a:defRPr>
            </a:lvl1pPr>
          </a:lstStyle>
          <a:p>
            <a:pPr lvl="0">
              <a:defRPr sz="1800" b="0"/>
            </a:pPr>
            <a:r>
              <a:rPr dirty="0"/>
              <a:t>A</a:t>
            </a:r>
          </a:p>
        </p:txBody>
      </p:sp>
      <p:sp>
        <p:nvSpPr>
          <p:cNvPr id="8" name="Shape 284"/>
          <p:cNvSpPr/>
          <p:nvPr/>
        </p:nvSpPr>
        <p:spPr>
          <a:xfrm>
            <a:off x="769152" y="3529392"/>
            <a:ext cx="227765" cy="350875"/>
          </a:xfrm>
          <a:prstGeom prst="rect">
            <a:avLst/>
          </a:prstGeom>
          <a:ln w="12700">
            <a:miter lim="400000"/>
          </a:ln>
          <a:extLst>
            <a:ext uri="{C572A759-6A51-4108-AA02-DFA0A04FC94B}">
              <ma14:wrappingTextBoxFlag xmlns:ma14="http://schemas.microsoft.com/office/mac/drawingml/2011/main" xmlns="" val="1"/>
            </a:ext>
          </a:extLst>
        </p:spPr>
        <p:txBody>
          <a:bodyPr wrap="none" lIns="36581" tIns="36581" rIns="36581" bIns="36581" anchor="ctr">
            <a:spAutoFit/>
          </a:bodyPr>
          <a:lstStyle>
            <a:lvl1pPr>
              <a:defRPr sz="1400" b="1">
                <a:latin typeface="Arial"/>
                <a:ea typeface="Arial"/>
                <a:cs typeface="Arial"/>
                <a:sym typeface="Arial"/>
              </a:defRPr>
            </a:lvl1pPr>
          </a:lstStyle>
          <a:p>
            <a:pPr lvl="0">
              <a:defRPr sz="1800" b="0"/>
            </a:pPr>
            <a:r>
              <a:rPr dirty="0"/>
              <a:t>B</a:t>
            </a:r>
          </a:p>
        </p:txBody>
      </p:sp>
      <p:sp>
        <p:nvSpPr>
          <p:cNvPr id="9" name="TextBox 8"/>
          <p:cNvSpPr txBox="1"/>
          <p:nvPr/>
        </p:nvSpPr>
        <p:spPr>
          <a:xfrm>
            <a:off x="2489200" y="401885"/>
            <a:ext cx="1490133"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200" i="1" dirty="0">
                <a:solidFill>
                  <a:srgbClr val="000000"/>
                </a:solidFill>
                <a:latin typeface="Arial" panose="020B0604020202020204" pitchFamily="34" charset="0"/>
                <a:cs typeface="Arial" panose="020B0604020202020204" pitchFamily="34" charset="0"/>
              </a:rPr>
              <a:t>P</a:t>
            </a:r>
            <a:r>
              <a:rPr lang="en-US" sz="1200" dirty="0">
                <a:solidFill>
                  <a:srgbClr val="000000"/>
                </a:solidFill>
                <a:latin typeface="Arial" panose="020B0604020202020204" pitchFamily="34" charset="0"/>
                <a:cs typeface="Arial" panose="020B0604020202020204" pitchFamily="34" charset="0"/>
              </a:rPr>
              <a:t> &lt; 2.2e-16</a:t>
            </a:r>
          </a:p>
        </p:txBody>
      </p:sp>
    </p:spTree>
    <p:extLst>
      <p:ext uri="{BB962C8B-B14F-4D97-AF65-F5344CB8AC3E}">
        <p14:creationId xmlns:p14="http://schemas.microsoft.com/office/powerpoint/2010/main" val="25033398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88281" y="7980415"/>
            <a:ext cx="6481436" cy="812502"/>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S</a:t>
            </a:r>
            <a:r>
              <a:rPr lang="en-US" sz="1200" dirty="0" smtClean="0"/>
              <a:t>1</a:t>
            </a:r>
            <a:r>
              <a:rPr lang="pl-PL" sz="1200" dirty="0" smtClean="0"/>
              <a:t>0. </a:t>
            </a:r>
            <a:r>
              <a:rPr lang="en-GB" sz="1200" dirty="0"/>
              <a:t>The histogram of small values from inter-chromosomal </a:t>
            </a:r>
            <a:r>
              <a:rPr lang="en-GB" sz="1200" dirty="0" err="1"/>
              <a:t>heatmaps</a:t>
            </a:r>
            <a:r>
              <a:rPr lang="en-GB" sz="1200" dirty="0"/>
              <a:t> shows an approximately Gaussian distribution. The graph shows the actual frequency for bins of width 0.001. For this normalized </a:t>
            </a:r>
            <a:r>
              <a:rPr lang="en-GB" sz="1200" dirty="0" err="1"/>
              <a:t>heatmap</a:t>
            </a:r>
            <a:r>
              <a:rPr lang="en-GB" sz="1200" dirty="0"/>
              <a:t> distribution, the best-fit Gaussian has mean 0.0245 and standard deviation 0.047.</a:t>
            </a:r>
            <a:endParaRPr sz="12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52997" y="753436"/>
            <a:ext cx="4552005" cy="63871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167168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219479" y="7796492"/>
            <a:ext cx="6497395" cy="812502"/>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S</a:t>
            </a:r>
            <a:r>
              <a:rPr lang="en-US" sz="1200" dirty="0" smtClean="0"/>
              <a:t>1</a:t>
            </a:r>
            <a:r>
              <a:rPr lang="pl-PL" sz="1200" dirty="0" smtClean="0"/>
              <a:t>1. </a:t>
            </a:r>
            <a:r>
              <a:rPr lang="en-GB" sz="1200" dirty="0"/>
              <a:t>Graph distances distributions are shown for the whole nucleus for four different T-norm operators: standard arithmetic operators (blue), probabilistic operators (red), Lukasiewicz operators (yellow), and </a:t>
            </a:r>
            <a:r>
              <a:rPr lang="en-GB" sz="1200" dirty="0" err="1"/>
              <a:t>Hamacher</a:t>
            </a:r>
            <a:r>
              <a:rPr lang="en-GB" sz="1200" dirty="0"/>
              <a:t> operators (green). All forms produce approximately normal distributions, but with differing means and standard deviations. </a:t>
            </a:r>
            <a:endParaRPr sz="12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25746" y="255534"/>
            <a:ext cx="4602703" cy="6415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768902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59657" y="8062993"/>
            <a:ext cx="6411261" cy="627836"/>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S</a:t>
            </a:r>
            <a:r>
              <a:rPr lang="en-US" sz="1200" dirty="0" smtClean="0"/>
              <a:t>1</a:t>
            </a:r>
            <a:r>
              <a:rPr lang="pl-PL" sz="1200" dirty="0" smtClean="0"/>
              <a:t>2. </a:t>
            </a:r>
            <a:r>
              <a:rPr lang="en-GB" sz="1200" dirty="0"/>
              <a:t>The graph distance map for the whole nucleus. The graph distance was calculated using combined data from the CTCF and Pol II </a:t>
            </a:r>
            <a:r>
              <a:rPr lang="en-GB" sz="1200" dirty="0" err="1"/>
              <a:t>ChIA</a:t>
            </a:r>
            <a:r>
              <a:rPr lang="en-GB" sz="1200" dirty="0"/>
              <a:t>-PET libraries with the use of standard matrix operators.</a:t>
            </a:r>
            <a:endParaRPr sz="1200" dirty="0"/>
          </a:p>
        </p:txBody>
      </p:sp>
      <p:pic>
        <p:nvPicPr>
          <p:cNvPr id="3" name="Obraz 2" descr="Fig_S4.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827" y="1754372"/>
            <a:ext cx="6187091" cy="5273464"/>
          </a:xfrm>
          <a:prstGeom prst="rect">
            <a:avLst/>
          </a:prstGeom>
        </p:spPr>
      </p:pic>
    </p:spTree>
    <p:extLst>
      <p:ext uri="{BB962C8B-B14F-4D97-AF65-F5344CB8AC3E}">
        <p14:creationId xmlns:p14="http://schemas.microsoft.com/office/powerpoint/2010/main" val="42216054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203200" y="8068240"/>
            <a:ext cx="6415314" cy="997168"/>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S</a:t>
            </a:r>
            <a:r>
              <a:rPr lang="en-US" sz="1200" dirty="0" smtClean="0"/>
              <a:t>1</a:t>
            </a:r>
            <a:r>
              <a:rPr lang="pl-PL" sz="1200" dirty="0" smtClean="0"/>
              <a:t>3. </a:t>
            </a:r>
            <a:r>
              <a:rPr lang="en-GB" sz="1200" dirty="0" err="1"/>
              <a:t>Heatmaps</a:t>
            </a:r>
            <a:r>
              <a:rPr lang="en-GB" sz="1200" dirty="0"/>
              <a:t> for middle resolution of </a:t>
            </a:r>
            <a:r>
              <a:rPr lang="en-GB" sz="1200" dirty="0" err="1"/>
              <a:t>ChIA</a:t>
            </a:r>
            <a:r>
              <a:rPr lang="en-GB" sz="1200" dirty="0"/>
              <a:t>-PET </a:t>
            </a:r>
            <a:r>
              <a:rPr lang="en-GB" sz="1200" dirty="0" err="1"/>
              <a:t>heatmaps</a:t>
            </a:r>
            <a:r>
              <a:rPr lang="en-GB" sz="1200" dirty="0"/>
              <a:t>, aggregated at macro-domain level. Single bead represents a </a:t>
            </a:r>
            <a:r>
              <a:rPr lang="en-GB" sz="1200" dirty="0" err="1"/>
              <a:t>meso</a:t>
            </a:r>
            <a:r>
              <a:rPr lang="en-GB" sz="1200" dirty="0"/>
              <a:t>-domain. For each chromosome: (a) original </a:t>
            </a:r>
            <a:r>
              <a:rPr lang="en-GB" sz="1200" dirty="0" err="1"/>
              <a:t>heatmaps</a:t>
            </a:r>
            <a:r>
              <a:rPr lang="en-GB" sz="1200" dirty="0"/>
              <a:t> constructed from raw reads, (b) </a:t>
            </a:r>
            <a:r>
              <a:rPr lang="en-GB" sz="1200" dirty="0" err="1"/>
              <a:t>heatmaps</a:t>
            </a:r>
            <a:r>
              <a:rPr lang="en-GB" sz="1200" dirty="0"/>
              <a:t> after graph distance calculation, and (c) </a:t>
            </a:r>
            <a:r>
              <a:rPr lang="en-GB" sz="1200" dirty="0" err="1"/>
              <a:t>heatmaps</a:t>
            </a:r>
            <a:r>
              <a:rPr lang="en-GB" sz="1200" dirty="0"/>
              <a:t> after MDS. Graph distances were generated with the probabilistic operators described in the text. </a:t>
            </a:r>
            <a:endParaRPr sz="1200" dirty="0"/>
          </a:p>
        </p:txBody>
      </p:sp>
      <p:pic>
        <p:nvPicPr>
          <p:cNvPr id="4" name="Obraz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035" y="74952"/>
            <a:ext cx="5960187" cy="7964478"/>
          </a:xfrm>
          <a:prstGeom prst="rect">
            <a:avLst/>
          </a:prstGeom>
        </p:spPr>
      </p:pic>
    </p:spTree>
    <p:extLst>
      <p:ext uri="{BB962C8B-B14F-4D97-AF65-F5344CB8AC3E}">
        <p14:creationId xmlns:p14="http://schemas.microsoft.com/office/powerpoint/2010/main" val="29955367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Fig_3.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952" y="1769177"/>
            <a:ext cx="5440680" cy="6562326"/>
          </a:xfrm>
          <a:prstGeom prst="rect">
            <a:avLst/>
          </a:prstGeom>
        </p:spPr>
      </p:pic>
      <p:sp>
        <p:nvSpPr>
          <p:cNvPr id="28" name="Shape 127"/>
          <p:cNvSpPr/>
          <p:nvPr/>
        </p:nvSpPr>
        <p:spPr>
          <a:xfrm>
            <a:off x="258890" y="7574323"/>
            <a:ext cx="6359623" cy="1366526"/>
          </a:xfrm>
          <a:prstGeom prst="rect">
            <a:avLst/>
          </a:prstGeom>
          <a:ln w="12700">
            <a:miter lim="400000"/>
          </a:ln>
          <a:extLst>
            <a:ext uri="{C572A759-6A51-4108-AA02-DFA0A04FC94B}">
              <ma14:wrappingTextBoxFlag xmlns:ma14="http://schemas.microsoft.com/office/mac/drawingml/2011/main" xmlns="" val="1"/>
            </a:ext>
          </a:extLst>
        </p:spPr>
        <p:txBody>
          <a:bodyPr wrap="square" lIns="36575" tIns="36575" rIns="36575" bIns="36575"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S1</a:t>
            </a:r>
            <a:r>
              <a:rPr lang="pl-PL" sz="1200" dirty="0" smtClean="0"/>
              <a:t>4. </a:t>
            </a:r>
            <a:r>
              <a:rPr lang="en-GB" sz="1200" dirty="0"/>
              <a:t>(A) Four key stages of GD+MDS protocol for 3D structure determination from </a:t>
            </a:r>
            <a:r>
              <a:rPr lang="en-GB" sz="1200" dirty="0" err="1"/>
              <a:t>ChIA</a:t>
            </a:r>
            <a:r>
              <a:rPr lang="en-GB" sz="1200" dirty="0"/>
              <a:t>-PET </a:t>
            </a:r>
            <a:r>
              <a:rPr lang="en-GB" sz="1200" dirty="0" err="1"/>
              <a:t>heatmaps</a:t>
            </a:r>
            <a:r>
              <a:rPr lang="en-GB" sz="1200" dirty="0"/>
              <a:t> for Chromosome 1. The raw </a:t>
            </a:r>
            <a:r>
              <a:rPr lang="en-GB" sz="1200" dirty="0" err="1"/>
              <a:t>heatmap</a:t>
            </a:r>
            <a:r>
              <a:rPr lang="en-GB" sz="1200" dirty="0"/>
              <a:t> (upper left) is converted to a graph distance map (upper right), which is rescaled into a physical distance map (lower left). The physical distance map is the input to MDS, which produces an ensemble of low-resolution 3D structures (lower right). The GD+MDS procedure runs in a </a:t>
            </a:r>
            <a:r>
              <a:rPr lang="en-GB" sz="1200" dirty="0" err="1"/>
              <a:t>multistart</a:t>
            </a:r>
            <a:r>
              <a:rPr lang="en-GB" sz="1200" dirty="0"/>
              <a:t> mode with different initial seeds (starting coordinates), therefore providing the structural variability in final model.</a:t>
            </a:r>
            <a:endParaRPr sz="1200" dirty="0"/>
          </a:p>
        </p:txBody>
      </p:sp>
      <p:pic>
        <p:nvPicPr>
          <p:cNvPr id="4" name="Obraz 3" descr="ensemble10FIX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1609" y="4208987"/>
            <a:ext cx="2369987" cy="2020018"/>
          </a:xfrm>
          <a:prstGeom prst="rect">
            <a:avLst/>
          </a:prstGeom>
        </p:spPr>
      </p:pic>
    </p:spTree>
    <p:extLst>
      <p:ext uri="{BB962C8B-B14F-4D97-AF65-F5344CB8AC3E}">
        <p14:creationId xmlns:p14="http://schemas.microsoft.com/office/powerpoint/2010/main" val="279326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261062" y="7192179"/>
            <a:ext cx="6335874" cy="1735832"/>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S15. </a:t>
            </a:r>
            <a:r>
              <a:rPr lang="en-GB" sz="1200" dirty="0"/>
              <a:t>(A) Different levels of the hierarchical model used for the </a:t>
            </a:r>
            <a:r>
              <a:rPr lang="en-GB" sz="1200" dirty="0" err="1"/>
              <a:t>nucleome</a:t>
            </a:r>
            <a:r>
              <a:rPr lang="en-GB" sz="1200" dirty="0"/>
              <a:t> structure. (B) Three main scales are distinguished in the model. The highest scale represents the relative placement of chromosomes inside the nucleus, and every bead corresponds to a single chromosome (top). The second scale represents the rough, low resolution structures of chromosomes, and beads correspond to topological domains (</a:t>
            </a:r>
            <a:r>
              <a:rPr lang="en-GB" sz="1200" dirty="0" err="1"/>
              <a:t>center</a:t>
            </a:r>
            <a:r>
              <a:rPr lang="en-GB" sz="1200" dirty="0"/>
              <a:t>). The last scale captures the internal organization of the topological domains, with beads corresponding either to anchors or to chromatin loops fragments (bottom). First two scales correspond to chromosome and segment levels, respectively. The third scale corresponds to the combined anchor and sub-anchor levels.</a:t>
            </a:r>
            <a:endParaRPr sz="1200" dirty="0"/>
          </a:p>
        </p:txBody>
      </p:sp>
      <p:pic>
        <p:nvPicPr>
          <p:cNvPr id="3" name="Obraz 2" descr="Fig_S6.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43" y="2768599"/>
            <a:ext cx="6478493" cy="3111501"/>
          </a:xfrm>
          <a:prstGeom prst="rect">
            <a:avLst/>
          </a:prstGeom>
        </p:spPr>
      </p:pic>
    </p:spTree>
    <p:extLst>
      <p:ext uri="{BB962C8B-B14F-4D97-AF65-F5344CB8AC3E}">
        <p14:creationId xmlns:p14="http://schemas.microsoft.com/office/powerpoint/2010/main" val="1931328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203200" y="8350250"/>
            <a:ext cx="6513674" cy="627836"/>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S16. </a:t>
            </a:r>
            <a:r>
              <a:rPr lang="en-GB" sz="1200" dirty="0"/>
              <a:t>(A, B) The genomic length of (A) CCDs and (B) segments for each chromosome. (C) The distribution of the count of CCDs contained in segments. The vast majority of segments contain only 1 or 2 IBs.</a:t>
            </a:r>
            <a:endParaRPr sz="1200" dirty="0"/>
          </a:p>
        </p:txBody>
      </p:sp>
      <p:grpSp>
        <p:nvGrpSpPr>
          <p:cNvPr id="3" name="Group 2"/>
          <p:cNvGrpSpPr/>
          <p:nvPr/>
        </p:nvGrpSpPr>
        <p:grpSpPr>
          <a:xfrm>
            <a:off x="1591728" y="37557"/>
            <a:ext cx="3661063" cy="6023373"/>
            <a:chOff x="624130" y="89560"/>
            <a:chExt cx="5001190" cy="6836004"/>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465805" y="-641318"/>
              <a:ext cx="3428635" cy="48903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400083" y="2700328"/>
              <a:ext cx="3449283" cy="50011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409614" y="6049241"/>
            <a:ext cx="2162175" cy="23781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148508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3"/>
          <p:cNvGrpSpPr/>
          <p:nvPr/>
        </p:nvGrpSpPr>
        <p:grpSpPr>
          <a:xfrm>
            <a:off x="252411" y="1276657"/>
            <a:ext cx="6567444" cy="3467594"/>
            <a:chOff x="-28565" y="-16666"/>
            <a:chExt cx="8199575" cy="2715585"/>
          </a:xfrm>
        </p:grpSpPr>
        <p:pic>
          <p:nvPicPr>
            <p:cNvPr id="3" name="span.ecdf.for.method_paper.v4.png"/>
            <p:cNvPicPr/>
            <p:nvPr/>
          </p:nvPicPr>
          <p:blipFill>
            <a:blip r:embed="rId2">
              <a:extLst/>
            </a:blip>
            <a:srcRect l="7746" r="11956" b="13832"/>
            <a:stretch>
              <a:fillRect/>
            </a:stretch>
          </p:blipFill>
          <p:spPr>
            <a:xfrm>
              <a:off x="727874" y="0"/>
              <a:ext cx="6016880" cy="2421268"/>
            </a:xfrm>
            <a:prstGeom prst="rect">
              <a:avLst/>
            </a:prstGeom>
            <a:ln w="12700" cap="flat">
              <a:noFill/>
              <a:miter lim="400000"/>
            </a:ln>
            <a:effectLst/>
          </p:spPr>
        </p:pic>
        <p:sp>
          <p:nvSpPr>
            <p:cNvPr id="4" name="Shape 130"/>
            <p:cNvSpPr/>
            <p:nvPr/>
          </p:nvSpPr>
          <p:spPr>
            <a:xfrm>
              <a:off x="510254" y="2363183"/>
              <a:ext cx="885505"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200">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dirty="0">
                  <a:ln>
                    <a:noFill/>
                  </a:ln>
                  <a:solidFill>
                    <a:sysClr val="windowText" lastClr="000000"/>
                  </a:solidFill>
                  <a:effectLst/>
                  <a:uLnTx/>
                  <a:uFillTx/>
                  <a:latin typeface="Arial"/>
                  <a:cs typeface="Arial"/>
                  <a:sym typeface="Arial"/>
                </a:rPr>
                <a:t>100 </a:t>
              </a:r>
              <a:r>
                <a:rPr kumimoji="0" sz="900" b="0" i="0" u="none" strike="noStrike" kern="0" cap="none" spc="0" normalizeH="0" baseline="0" noProof="0" dirty="0" err="1">
                  <a:ln>
                    <a:noFill/>
                  </a:ln>
                  <a:solidFill>
                    <a:sysClr val="windowText" lastClr="000000"/>
                  </a:solidFill>
                  <a:effectLst/>
                  <a:uLnTx/>
                  <a:uFillTx/>
                  <a:latin typeface="Arial"/>
                  <a:cs typeface="Arial"/>
                  <a:sym typeface="Arial"/>
                </a:rPr>
                <a:t>bp</a:t>
              </a:r>
              <a:endParaRPr kumimoji="0" sz="9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5" name="Shape 131"/>
            <p:cNvSpPr/>
            <p:nvPr/>
          </p:nvSpPr>
          <p:spPr>
            <a:xfrm>
              <a:off x="2127824" y="2363183"/>
              <a:ext cx="885505"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200">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dirty="0">
                  <a:ln>
                    <a:noFill/>
                  </a:ln>
                  <a:solidFill>
                    <a:sysClr val="windowText" lastClr="000000"/>
                  </a:solidFill>
                  <a:effectLst/>
                  <a:uLnTx/>
                  <a:uFillTx/>
                  <a:latin typeface="Arial"/>
                  <a:cs typeface="Arial"/>
                  <a:sym typeface="Arial"/>
                </a:rPr>
                <a:t>10 kb</a:t>
              </a:r>
            </a:p>
          </p:txBody>
        </p:sp>
        <p:sp>
          <p:nvSpPr>
            <p:cNvPr id="6" name="Shape 132"/>
            <p:cNvSpPr/>
            <p:nvPr/>
          </p:nvSpPr>
          <p:spPr>
            <a:xfrm>
              <a:off x="3835704" y="2364069"/>
              <a:ext cx="885505"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200">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dirty="0">
                  <a:ln>
                    <a:noFill/>
                  </a:ln>
                  <a:solidFill>
                    <a:sysClr val="windowText" lastClr="000000"/>
                  </a:solidFill>
                  <a:effectLst/>
                  <a:uLnTx/>
                  <a:uFillTx/>
                  <a:latin typeface="Arial"/>
                  <a:cs typeface="Arial"/>
                  <a:sym typeface="Arial"/>
                </a:rPr>
                <a:t>1 Mb</a:t>
              </a:r>
            </a:p>
          </p:txBody>
        </p:sp>
        <p:sp>
          <p:nvSpPr>
            <p:cNvPr id="7" name="Shape 133"/>
            <p:cNvSpPr/>
            <p:nvPr/>
          </p:nvSpPr>
          <p:spPr>
            <a:xfrm>
              <a:off x="5418954" y="2364069"/>
              <a:ext cx="885505"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200">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dirty="0">
                  <a:ln>
                    <a:noFill/>
                  </a:ln>
                  <a:solidFill>
                    <a:sysClr val="windowText" lastClr="000000"/>
                  </a:solidFill>
                  <a:effectLst/>
                  <a:uLnTx/>
                  <a:uFillTx/>
                  <a:latin typeface="Arial"/>
                  <a:cs typeface="Arial"/>
                  <a:sym typeface="Arial"/>
                </a:rPr>
                <a:t>100 Mb</a:t>
              </a:r>
            </a:p>
          </p:txBody>
        </p:sp>
        <p:sp>
          <p:nvSpPr>
            <p:cNvPr id="8" name="Shape 134"/>
            <p:cNvSpPr/>
            <p:nvPr/>
          </p:nvSpPr>
          <p:spPr>
            <a:xfrm>
              <a:off x="372246" y="2098812"/>
              <a:ext cx="377620"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1200">
                  <a:latin typeface="Arial"/>
                  <a:ea typeface="Arial"/>
                  <a:cs typeface="Arial"/>
                  <a:sym typeface="Arial"/>
                </a:defRPr>
              </a:lvl1pPr>
            </a:lstStyle>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0</a:t>
              </a:r>
            </a:p>
          </p:txBody>
        </p:sp>
        <p:sp>
          <p:nvSpPr>
            <p:cNvPr id="9" name="Shape 135"/>
            <p:cNvSpPr/>
            <p:nvPr/>
          </p:nvSpPr>
          <p:spPr>
            <a:xfrm>
              <a:off x="304994" y="1494633"/>
              <a:ext cx="435923" cy="5272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1200">
                  <a:latin typeface="Arial"/>
                  <a:ea typeface="Arial"/>
                  <a:cs typeface="Arial"/>
                  <a:sym typeface="Arial"/>
                </a:defRPr>
              </a:lvl1pPr>
            </a:lstStyle>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0.25</a:t>
              </a:r>
            </a:p>
          </p:txBody>
        </p:sp>
        <p:sp>
          <p:nvSpPr>
            <p:cNvPr id="10" name="Shape 136"/>
            <p:cNvSpPr/>
            <p:nvPr/>
          </p:nvSpPr>
          <p:spPr>
            <a:xfrm>
              <a:off x="292293" y="986633"/>
              <a:ext cx="435923" cy="5272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1200">
                  <a:latin typeface="Arial"/>
                  <a:ea typeface="Arial"/>
                  <a:cs typeface="Arial"/>
                  <a:sym typeface="Arial"/>
                </a:defRPr>
              </a:lvl1pPr>
            </a:lstStyle>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0.50</a:t>
              </a:r>
            </a:p>
          </p:txBody>
        </p:sp>
        <p:sp>
          <p:nvSpPr>
            <p:cNvPr id="11" name="Shape 137"/>
            <p:cNvSpPr/>
            <p:nvPr/>
          </p:nvSpPr>
          <p:spPr>
            <a:xfrm>
              <a:off x="292293" y="491334"/>
              <a:ext cx="435923" cy="5272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1200">
                  <a:latin typeface="Arial"/>
                  <a:ea typeface="Arial"/>
                  <a:cs typeface="Arial"/>
                  <a:sym typeface="Arial"/>
                </a:defRPr>
              </a:lvl1pPr>
            </a:lstStyle>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0.75</a:t>
              </a:r>
            </a:p>
          </p:txBody>
        </p:sp>
        <p:sp>
          <p:nvSpPr>
            <p:cNvPr id="12" name="Shape 138"/>
            <p:cNvSpPr/>
            <p:nvPr/>
          </p:nvSpPr>
          <p:spPr>
            <a:xfrm>
              <a:off x="292294" y="-16666"/>
              <a:ext cx="435923" cy="5272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1200">
                  <a:latin typeface="Arial"/>
                  <a:ea typeface="Arial"/>
                  <a:cs typeface="Arial"/>
                  <a:sym typeface="Arial"/>
                </a:defRPr>
              </a:lvl1pPr>
            </a:lstStyle>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1.00</a:t>
              </a:r>
            </a:p>
          </p:txBody>
        </p:sp>
        <p:sp>
          <p:nvSpPr>
            <p:cNvPr id="13" name="Shape 139"/>
            <p:cNvSpPr/>
            <p:nvPr/>
          </p:nvSpPr>
          <p:spPr>
            <a:xfrm flipV="1">
              <a:off x="2452898" y="189095"/>
              <a:ext cx="1" cy="2143211"/>
            </a:xfrm>
            <a:prstGeom prst="line">
              <a:avLst/>
            </a:prstGeom>
            <a:noFill/>
            <a:ln w="25400" cap="flat">
              <a:solidFill>
                <a:srgbClr val="53585F"/>
              </a:solidFill>
              <a:custDash>
                <a:ds d="200000" sp="200000"/>
              </a:custDash>
              <a:miter lim="400000"/>
            </a:ln>
            <a:effectLst/>
          </p:spPr>
          <p:txBody>
            <a:bodyPr wrap="square" lIns="0" tIns="0" rIns="0" bIns="0" numCol="1" anchor="ctr">
              <a:noAutofit/>
            </a:bodyPr>
            <a:lstStyle/>
            <a:p>
              <a:pPr marL="0" marR="0" lvl="0" indent="0" defTabSz="420682"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ndParaRPr>
            </a:p>
          </p:txBody>
        </p:sp>
        <p:sp>
          <p:nvSpPr>
            <p:cNvPr id="14" name="Shape 140"/>
            <p:cNvSpPr/>
            <p:nvPr/>
          </p:nvSpPr>
          <p:spPr>
            <a:xfrm>
              <a:off x="1550025" y="1727999"/>
              <a:ext cx="885505" cy="5272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ea typeface="Arial"/>
                  <a:cs typeface="Arial"/>
                  <a:sym typeface="Arial"/>
                </a:rPr>
                <a:t>cutoff site</a:t>
              </a:r>
            </a:p>
            <a:p>
              <a:pPr marL="0" marR="0" lvl="0" indent="0" algn="r"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ea typeface="Arial"/>
                  <a:cs typeface="Arial"/>
                  <a:sym typeface="Arial"/>
                </a:rPr>
                <a:t>(8 kb)</a:t>
              </a:r>
            </a:p>
          </p:txBody>
        </p:sp>
        <p:sp>
          <p:nvSpPr>
            <p:cNvPr id="15" name="Shape 141"/>
            <p:cNvSpPr/>
            <p:nvPr/>
          </p:nvSpPr>
          <p:spPr>
            <a:xfrm flipV="1">
              <a:off x="3221248" y="1248608"/>
              <a:ext cx="1" cy="1114575"/>
            </a:xfrm>
            <a:prstGeom prst="line">
              <a:avLst/>
            </a:prstGeom>
            <a:noFill/>
            <a:ln w="25400" cap="flat">
              <a:solidFill>
                <a:srgbClr val="EC5D57"/>
              </a:solidFill>
              <a:custDash>
                <a:ds d="200000" sp="200000"/>
              </a:custDash>
              <a:miter lim="400000"/>
            </a:ln>
            <a:effectLst/>
          </p:spPr>
          <p:txBody>
            <a:bodyPr wrap="square" lIns="0" tIns="0" rIns="0" bIns="0" numCol="1" anchor="ctr">
              <a:noAutofit/>
            </a:bodyPr>
            <a:lstStyle/>
            <a:p>
              <a:pPr marL="0" marR="0" lvl="0" indent="0" defTabSz="420682"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ndParaRPr>
            </a:p>
          </p:txBody>
        </p:sp>
        <p:sp>
          <p:nvSpPr>
            <p:cNvPr id="16" name="Shape 142"/>
            <p:cNvSpPr/>
            <p:nvPr/>
          </p:nvSpPr>
          <p:spPr>
            <a:xfrm>
              <a:off x="2798108" y="2358057"/>
              <a:ext cx="885505"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200">
                  <a:solidFill>
                    <a:srgbClr val="C82506"/>
                  </a:solidFill>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solidFill>
                    <a:srgbClr val="000000"/>
                  </a:solidFill>
                </a:defRPr>
              </a:pPr>
              <a:r>
                <a:rPr kumimoji="0" sz="900" b="0" i="0" u="none" strike="noStrike" kern="0" cap="none" spc="0" normalizeH="0" baseline="0" noProof="0" dirty="0">
                  <a:ln>
                    <a:noFill/>
                  </a:ln>
                  <a:solidFill>
                    <a:srgbClr val="000000"/>
                  </a:solidFill>
                  <a:effectLst/>
                  <a:uLnTx/>
                  <a:uFillTx/>
                  <a:latin typeface="Arial"/>
                  <a:cs typeface="Arial"/>
                  <a:sym typeface="Arial"/>
                </a:rPr>
                <a:t>65 kb</a:t>
              </a:r>
            </a:p>
          </p:txBody>
        </p:sp>
        <p:sp>
          <p:nvSpPr>
            <p:cNvPr id="17" name="Shape 143"/>
            <p:cNvSpPr/>
            <p:nvPr/>
          </p:nvSpPr>
          <p:spPr>
            <a:xfrm flipH="1" flipV="1">
              <a:off x="813328" y="1253688"/>
              <a:ext cx="5571168" cy="1"/>
            </a:xfrm>
            <a:prstGeom prst="line">
              <a:avLst/>
            </a:prstGeom>
            <a:noFill/>
            <a:ln w="25400" cap="flat">
              <a:solidFill>
                <a:srgbClr val="A6AAA9"/>
              </a:solidFill>
              <a:custDash>
                <a:ds d="200000" sp="200000"/>
              </a:custDash>
              <a:miter lim="400000"/>
            </a:ln>
            <a:effectLst/>
          </p:spPr>
          <p:txBody>
            <a:bodyPr wrap="square" lIns="0" tIns="0" rIns="0" bIns="0" numCol="1" anchor="ctr">
              <a:noAutofit/>
            </a:bodyPr>
            <a:lstStyle/>
            <a:p>
              <a:pPr marL="0" marR="0" lvl="0" indent="0" defTabSz="420682"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ndParaRPr>
            </a:p>
          </p:txBody>
        </p:sp>
        <p:sp>
          <p:nvSpPr>
            <p:cNvPr id="18" name="Shape 144"/>
            <p:cNvSpPr/>
            <p:nvPr/>
          </p:nvSpPr>
          <p:spPr>
            <a:xfrm flipV="1">
              <a:off x="3966471" y="1202888"/>
              <a:ext cx="1" cy="1114575"/>
            </a:xfrm>
            <a:prstGeom prst="line">
              <a:avLst/>
            </a:prstGeom>
            <a:noFill/>
            <a:ln w="25400" cap="flat">
              <a:solidFill>
                <a:srgbClr val="51A7F9"/>
              </a:solidFill>
              <a:custDash>
                <a:ds d="200000" sp="200000"/>
              </a:custDash>
              <a:miter lim="400000"/>
            </a:ln>
            <a:effectLst/>
          </p:spPr>
          <p:txBody>
            <a:bodyPr wrap="square" lIns="0" tIns="0" rIns="0" bIns="0" numCol="1" anchor="ctr">
              <a:noAutofit/>
            </a:bodyPr>
            <a:lstStyle/>
            <a:p>
              <a:pPr marL="0" marR="0" lvl="0" indent="0" defTabSz="420682"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ndParaRPr>
            </a:p>
          </p:txBody>
        </p:sp>
        <p:sp>
          <p:nvSpPr>
            <p:cNvPr id="19" name="Shape 145"/>
            <p:cNvSpPr/>
            <p:nvPr/>
          </p:nvSpPr>
          <p:spPr>
            <a:xfrm>
              <a:off x="3401799" y="2358057"/>
              <a:ext cx="885505"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200">
                  <a:solidFill>
                    <a:srgbClr val="0365C0"/>
                  </a:solidFill>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solidFill>
                    <a:srgbClr val="000000"/>
                  </a:solidFill>
                </a:defRPr>
              </a:pPr>
              <a:r>
                <a:rPr kumimoji="0" sz="900" b="0" i="0" u="none" strike="noStrike" kern="0" cap="none" spc="0" normalizeH="0" baseline="0" noProof="0" dirty="0">
                  <a:ln>
                    <a:noFill/>
                  </a:ln>
                  <a:solidFill>
                    <a:srgbClr val="000000"/>
                  </a:solidFill>
                  <a:effectLst/>
                  <a:uLnTx/>
                  <a:uFillTx/>
                  <a:latin typeface="Arial"/>
                  <a:cs typeface="Arial"/>
                  <a:sym typeface="Arial"/>
                </a:rPr>
                <a:t>580 kb</a:t>
              </a:r>
            </a:p>
          </p:txBody>
        </p:sp>
        <p:sp>
          <p:nvSpPr>
            <p:cNvPr id="20" name="Shape 146"/>
            <p:cNvSpPr/>
            <p:nvPr/>
          </p:nvSpPr>
          <p:spPr>
            <a:xfrm rot="16200000">
              <a:off x="-747771" y="1153288"/>
              <a:ext cx="1794526" cy="3561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400">
                  <a:latin typeface="Arial"/>
                  <a:ea typeface="Arial"/>
                  <a:cs typeface="Arial"/>
                  <a:sym typeface="Arial"/>
                </a:defRPr>
              </a:lvl1pPr>
            </a:lstStyle>
            <a:p>
              <a:pPr marL="0" marR="0" lvl="0" indent="0" defTabSz="594443" eaLnBrk="1" fontAlgn="auto" latinLnBrk="0" hangingPunct="1">
                <a:lnSpc>
                  <a:spcPct val="100000"/>
                </a:lnSpc>
                <a:spcBef>
                  <a:spcPts val="0"/>
                </a:spcBef>
                <a:spcAft>
                  <a:spcPts val="0"/>
                </a:spcAft>
                <a:buClrTx/>
                <a:buSzTx/>
                <a:buFontTx/>
                <a:buNone/>
                <a:tabLst/>
                <a:defRPr sz="1800"/>
              </a:pPr>
              <a:r>
                <a:rPr kumimoji="0" sz="1000" b="0" i="0" u="none" strike="noStrike" kern="0" cap="none" spc="0" normalizeH="0" baseline="0" noProof="0">
                  <a:ln>
                    <a:noFill/>
                  </a:ln>
                  <a:solidFill>
                    <a:sysClr val="windowText" lastClr="000000"/>
                  </a:solidFill>
                  <a:effectLst/>
                  <a:uLnTx/>
                  <a:uFillTx/>
                  <a:latin typeface="Arial"/>
                  <a:cs typeface="Arial"/>
                  <a:sym typeface="Arial"/>
                </a:rPr>
                <a:t>Cumulative fraction</a:t>
              </a:r>
            </a:p>
          </p:txBody>
        </p:sp>
        <p:sp>
          <p:nvSpPr>
            <p:cNvPr id="21" name="Shape 147"/>
            <p:cNvSpPr/>
            <p:nvPr/>
          </p:nvSpPr>
          <p:spPr>
            <a:xfrm>
              <a:off x="6550952" y="703846"/>
              <a:ext cx="195798" cy="273584"/>
            </a:xfrm>
            <a:prstGeom prst="rect">
              <a:avLst/>
            </a:prstGeom>
            <a:solidFill>
              <a:srgbClr val="FFFFFF"/>
            </a:solidFill>
            <a:ln w="25400" cap="flat">
              <a:solidFill>
                <a:srgbClr val="FFFFFF"/>
              </a:solidFill>
              <a:prstDash val="solid"/>
              <a:miter lim="400000"/>
            </a:ln>
            <a:effectLst/>
          </p:spPr>
          <p:txBody>
            <a:bodyPr wrap="square" lIns="0" tIns="0" rIns="0" bIns="0" numCol="1" anchor="ctr">
              <a:noAutofit/>
            </a:bodyPr>
            <a:lstStyle/>
            <a:p>
              <a:pPr marL="0" marR="0" lvl="0" indent="0" defTabSz="420682"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ndParaRPr>
            </a:p>
          </p:txBody>
        </p:sp>
        <p:sp>
          <p:nvSpPr>
            <p:cNvPr id="22" name="Shape 148"/>
            <p:cNvSpPr/>
            <p:nvPr/>
          </p:nvSpPr>
          <p:spPr>
            <a:xfrm>
              <a:off x="6563652" y="991713"/>
              <a:ext cx="170398" cy="666563"/>
            </a:xfrm>
            <a:prstGeom prst="rect">
              <a:avLst/>
            </a:prstGeom>
            <a:noFill/>
            <a:ln w="12700" cap="flat">
              <a:solidFill>
                <a:srgbClr val="A6AAA9"/>
              </a:solidFill>
              <a:prstDash val="solid"/>
              <a:miter lim="400000"/>
            </a:ln>
            <a:effectLst/>
          </p:spPr>
          <p:txBody>
            <a:bodyPr wrap="square" lIns="0" tIns="0" rIns="0" bIns="0" numCol="1" anchor="ctr">
              <a:noAutofit/>
            </a:bodyPr>
            <a:lstStyle/>
            <a:p>
              <a:pPr marL="0" marR="0" lvl="0" indent="0" defTabSz="420682"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ndParaRPr>
            </a:p>
          </p:txBody>
        </p:sp>
        <p:sp>
          <p:nvSpPr>
            <p:cNvPr id="23" name="Shape 149"/>
            <p:cNvSpPr/>
            <p:nvPr/>
          </p:nvSpPr>
          <p:spPr>
            <a:xfrm>
              <a:off x="6726640" y="900943"/>
              <a:ext cx="1444370"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200">
                  <a:latin typeface="Arial"/>
                  <a:ea typeface="Arial"/>
                  <a:cs typeface="Arial"/>
                  <a:sym typeface="Arial"/>
                </a:defRPr>
              </a:lvl1pPr>
            </a:lstStyle>
            <a:p>
              <a:pPr marL="0" marR="0" lvl="0" indent="0" algn="l"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Self-ligation PETs</a:t>
              </a:r>
            </a:p>
          </p:txBody>
        </p:sp>
        <p:sp>
          <p:nvSpPr>
            <p:cNvPr id="24" name="Shape 150"/>
            <p:cNvSpPr/>
            <p:nvPr/>
          </p:nvSpPr>
          <p:spPr>
            <a:xfrm>
              <a:off x="6726640" y="1076462"/>
              <a:ext cx="1284563"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200">
                  <a:latin typeface="Arial"/>
                  <a:ea typeface="Arial"/>
                  <a:cs typeface="Arial"/>
                  <a:sym typeface="Arial"/>
                </a:defRPr>
              </a:lvl1pPr>
            </a:lstStyle>
            <a:p>
              <a:pPr marL="0" marR="0" lvl="0" indent="0" algn="l"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PET clusters</a:t>
              </a:r>
            </a:p>
          </p:txBody>
        </p:sp>
        <p:sp>
          <p:nvSpPr>
            <p:cNvPr id="25" name="Shape 151"/>
            <p:cNvSpPr/>
            <p:nvPr/>
          </p:nvSpPr>
          <p:spPr>
            <a:xfrm>
              <a:off x="6726640" y="1233096"/>
              <a:ext cx="1284563"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200">
                  <a:latin typeface="Arial"/>
                  <a:ea typeface="Arial"/>
                  <a:cs typeface="Arial"/>
                  <a:sym typeface="Arial"/>
                </a:defRPr>
              </a:lvl1pPr>
            </a:lstStyle>
            <a:p>
              <a:pPr marL="0" marR="0" lvl="0" indent="0" algn="l"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Singletons</a:t>
              </a:r>
            </a:p>
          </p:txBody>
        </p:sp>
        <p:sp>
          <p:nvSpPr>
            <p:cNvPr id="26" name="Shape 152"/>
            <p:cNvSpPr/>
            <p:nvPr/>
          </p:nvSpPr>
          <p:spPr>
            <a:xfrm>
              <a:off x="6726640" y="1402429"/>
              <a:ext cx="1284563" cy="3348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200">
                  <a:latin typeface="Arial"/>
                  <a:ea typeface="Arial"/>
                  <a:cs typeface="Arial"/>
                  <a:sym typeface="Arial"/>
                </a:defRPr>
              </a:lvl1pPr>
            </a:lstStyle>
            <a:p>
              <a:pPr marL="0" marR="0" lvl="0" indent="0" algn="l" defTabSz="594443" eaLnBrk="1" fontAlgn="auto" latinLnBrk="0" hangingPunct="1">
                <a:lnSpc>
                  <a:spcPct val="100000"/>
                </a:lnSpc>
                <a:spcBef>
                  <a:spcPts val="0"/>
                </a:spcBef>
                <a:spcAft>
                  <a:spcPts val="0"/>
                </a:spcAft>
                <a:buClrTx/>
                <a:buSzTx/>
                <a:buFontTx/>
                <a:buNone/>
                <a:tabLst/>
                <a:defRPr sz="1800"/>
              </a:pPr>
              <a:r>
                <a:rPr kumimoji="0" sz="900" b="0" i="0" u="none" strike="noStrike" kern="0" cap="none" spc="0" normalizeH="0" baseline="0" noProof="0">
                  <a:ln>
                    <a:noFill/>
                  </a:ln>
                  <a:solidFill>
                    <a:sysClr val="windowText" lastClr="000000"/>
                  </a:solidFill>
                  <a:effectLst/>
                  <a:uLnTx/>
                  <a:uFillTx/>
                  <a:latin typeface="Arial"/>
                  <a:cs typeface="Arial"/>
                  <a:sym typeface="Arial"/>
                </a:rPr>
                <a:t>Hi-C</a:t>
              </a:r>
            </a:p>
          </p:txBody>
        </p:sp>
      </p:grpSp>
      <p:sp>
        <p:nvSpPr>
          <p:cNvPr id="27" name="Shape 127"/>
          <p:cNvSpPr/>
          <p:nvPr/>
        </p:nvSpPr>
        <p:spPr>
          <a:xfrm>
            <a:off x="220001" y="6823721"/>
            <a:ext cx="6464463" cy="2105163"/>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S2. </a:t>
            </a:r>
            <a:r>
              <a:rPr lang="en-GB" sz="1200" dirty="0"/>
              <a:t>Cumulative density function (CDF) plot of the interaction distances of </a:t>
            </a:r>
            <a:r>
              <a:rPr lang="en-GB" sz="1200" dirty="0" err="1"/>
              <a:t>ChIA</a:t>
            </a:r>
            <a:r>
              <a:rPr lang="en-GB" sz="1200" dirty="0"/>
              <a:t>-PET and Hi-C data. For </a:t>
            </a:r>
            <a:r>
              <a:rPr lang="en-GB" sz="1200" dirty="0" err="1"/>
              <a:t>ChIA</a:t>
            </a:r>
            <a:r>
              <a:rPr lang="en-GB" sz="1200" dirty="0"/>
              <a:t>-PET data CDFs were computed individually for self-ligation, PET clusters, and singletons categories. The span of the self-ligation PETs ranged from 150 </a:t>
            </a:r>
            <a:r>
              <a:rPr lang="en-GB" sz="1200" dirty="0" err="1"/>
              <a:t>bp</a:t>
            </a:r>
            <a:r>
              <a:rPr lang="en-GB" sz="1200" dirty="0"/>
              <a:t> to 8 kb. Interaction distances of the vast majority PET clusters are from 8 kb to 100 Mb. Fully 50% of PET clusters have an interaction distances less than 65 kb. Interaction distances of singletons ranged from 8 kb to 10 Mb, with more than 50% larger than 580 kb. The interaction distance distribution for singletons is similar to that of Hi-C. For the Hi-C data, the interactions with span less than 8 kb did not show in the CDF plot. The vertical </a:t>
            </a:r>
            <a:r>
              <a:rPr lang="en-GB" sz="1200" dirty="0" err="1"/>
              <a:t>gray</a:t>
            </a:r>
            <a:r>
              <a:rPr lang="en-GB" sz="1200" dirty="0"/>
              <a:t> dashed line indicates the span </a:t>
            </a:r>
            <a:r>
              <a:rPr lang="en-GB" sz="1200" dirty="0" err="1"/>
              <a:t>cutoff</a:t>
            </a:r>
            <a:r>
              <a:rPr lang="en-GB" sz="1200" dirty="0"/>
              <a:t> for self-ligation and inter-ligation PETs. The vertical dash line with light red </a:t>
            </a:r>
            <a:r>
              <a:rPr lang="en-GB" sz="1200" dirty="0" err="1"/>
              <a:t>color</a:t>
            </a:r>
            <a:r>
              <a:rPr lang="en-GB" sz="1200" dirty="0"/>
              <a:t> indicates the interaction distance of fifty percent of PET clusters. The vertical dash with light blue </a:t>
            </a:r>
            <a:r>
              <a:rPr lang="en-GB" sz="1200" dirty="0" err="1"/>
              <a:t>color</a:t>
            </a:r>
            <a:r>
              <a:rPr lang="en-GB" sz="1200" dirty="0"/>
              <a:t> indicates the interaction distance of fifty percent of singletons.</a:t>
            </a:r>
            <a:endParaRPr sz="1200" dirty="0"/>
          </a:p>
        </p:txBody>
      </p:sp>
    </p:spTree>
    <p:extLst>
      <p:ext uri="{BB962C8B-B14F-4D97-AF65-F5344CB8AC3E}">
        <p14:creationId xmlns:p14="http://schemas.microsoft.com/office/powerpoint/2010/main" val="38020415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12090" y="8418725"/>
            <a:ext cx="6586879" cy="627836"/>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S17. </a:t>
            </a:r>
            <a:r>
              <a:rPr lang="en-GB" sz="1200" dirty="0"/>
              <a:t>Comparison of the structures obtained with different power scaling.</a:t>
            </a:r>
          </a:p>
          <a:p>
            <a:pPr lvl="0" algn="just">
              <a:defRPr sz="1800" b="0"/>
            </a:pPr>
            <a:r>
              <a:rPr lang="en-GB" sz="1200" dirty="0"/>
              <a:t>(A) Distribution of the pairwise distances between ensemble structures using the contact </a:t>
            </a:r>
            <a:r>
              <a:rPr lang="en-GB" sz="1200" dirty="0" smtClean="0"/>
              <a:t>distance</a:t>
            </a:r>
            <a:r>
              <a:rPr lang="pl-PL" sz="1200" dirty="0" smtClean="0"/>
              <a:t>. </a:t>
            </a:r>
            <a:r>
              <a:rPr lang="en-GB" sz="1200" dirty="0" smtClean="0"/>
              <a:t>(</a:t>
            </a:r>
            <a:r>
              <a:rPr lang="en-GB" sz="1200" dirty="0"/>
              <a:t>B) Ensemble visualization for α=0.6 (left) and α=1.0 (right).</a:t>
            </a:r>
            <a:endParaRPr sz="1200" dirty="0"/>
          </a:p>
        </p:txBody>
      </p:sp>
      <p:sp>
        <p:nvSpPr>
          <p:cNvPr id="11" name="TextBox 10"/>
          <p:cNvSpPr txBox="1"/>
          <p:nvPr/>
        </p:nvSpPr>
        <p:spPr>
          <a:xfrm>
            <a:off x="535403" y="561509"/>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A</a:t>
            </a:r>
          </a:p>
        </p:txBody>
      </p:sp>
      <p:sp>
        <p:nvSpPr>
          <p:cNvPr id="14" name="TextBox 13"/>
          <p:cNvSpPr txBox="1"/>
          <p:nvPr/>
        </p:nvSpPr>
        <p:spPr>
          <a:xfrm>
            <a:off x="535403" y="3733285"/>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B</a:t>
            </a:r>
          </a:p>
        </p:txBody>
      </p:sp>
      <p:pic>
        <p:nvPicPr>
          <p:cNvPr id="6" name="Picture 5" descr="structures_noise0.60_aligned.png"/>
          <p:cNvPicPr>
            <a:picLocks noChangeAspect="1"/>
          </p:cNvPicPr>
          <p:nvPr/>
        </p:nvPicPr>
        <p:blipFill>
          <a:blip r:embed="rId3"/>
          <a:stretch>
            <a:fillRect/>
          </a:stretch>
        </p:blipFill>
        <p:spPr>
          <a:xfrm>
            <a:off x="91152" y="4040767"/>
            <a:ext cx="3534188" cy="2649457"/>
          </a:xfrm>
          <a:prstGeom prst="rect">
            <a:avLst/>
          </a:prstGeom>
        </p:spPr>
      </p:pic>
      <p:pic>
        <p:nvPicPr>
          <p:cNvPr id="9" name="Obraz 8" descr="structures_noise1.00_align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340" y="4098592"/>
            <a:ext cx="3013166" cy="2259875"/>
          </a:xfrm>
          <a:prstGeom prst="rect">
            <a:avLst/>
          </a:prstGeom>
        </p:spPr>
      </p:pic>
      <p:pic>
        <p:nvPicPr>
          <p:cNvPr id="4" name="Picture 3" descr="scaling2.png"/>
          <p:cNvPicPr>
            <a:picLocks noChangeAspect="1"/>
          </p:cNvPicPr>
          <p:nvPr/>
        </p:nvPicPr>
        <p:blipFill>
          <a:blip r:embed="rId5"/>
          <a:stretch>
            <a:fillRect/>
          </a:stretch>
        </p:blipFill>
        <p:spPr>
          <a:xfrm>
            <a:off x="1333124" y="861968"/>
            <a:ext cx="3857057" cy="2896148"/>
          </a:xfrm>
          <a:prstGeom prst="rect">
            <a:avLst/>
          </a:prstGeom>
        </p:spPr>
      </p:pic>
    </p:spTree>
    <p:extLst>
      <p:ext uri="{BB962C8B-B14F-4D97-AF65-F5344CB8AC3E}">
        <p14:creationId xmlns:p14="http://schemas.microsoft.com/office/powerpoint/2010/main" val="38913888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27"/>
          <p:cNvSpPr/>
          <p:nvPr/>
        </p:nvSpPr>
        <p:spPr>
          <a:xfrm>
            <a:off x="180447" y="8197158"/>
            <a:ext cx="6453300" cy="812534"/>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S1</a:t>
            </a:r>
            <a:r>
              <a:rPr lang="pl-PL" sz="1200" dirty="0"/>
              <a:t>8. Low resolution models of Chromosome 10 derived using the MDS pipeline. The models are overlaid with various function annotations: (A) CTCF binding sites from ChIP-seq, (B) H3K27 acetylation, (C) H3K4 mono-methylation, and (D) H3K4 tri-methylation. All data from ENCODE. </a:t>
            </a:r>
          </a:p>
        </p:txBody>
      </p:sp>
      <p:pic>
        <p:nvPicPr>
          <p:cNvPr id="2" name="Obraz 1"/>
          <p:cNvPicPr>
            <a:picLocks noChangeAspect="1"/>
          </p:cNvPicPr>
          <p:nvPr/>
        </p:nvPicPr>
        <p:blipFill>
          <a:blip r:embed="rId2"/>
          <a:stretch>
            <a:fillRect/>
          </a:stretch>
        </p:blipFill>
        <p:spPr>
          <a:xfrm>
            <a:off x="263574" y="1647383"/>
            <a:ext cx="6370173" cy="4658724"/>
          </a:xfrm>
          <a:prstGeom prst="rect">
            <a:avLst/>
          </a:prstGeom>
        </p:spPr>
      </p:pic>
    </p:spTree>
    <p:extLst>
      <p:ext uri="{BB962C8B-B14F-4D97-AF65-F5344CB8AC3E}">
        <p14:creationId xmlns:p14="http://schemas.microsoft.com/office/powerpoint/2010/main" val="19803624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27"/>
          <p:cNvSpPr/>
          <p:nvPr/>
        </p:nvSpPr>
        <p:spPr>
          <a:xfrm>
            <a:off x="116114" y="8291936"/>
            <a:ext cx="6604000" cy="812534"/>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a:t>
            </a:r>
            <a:r>
              <a:rPr lang="pl-PL" sz="1200" dirty="0" smtClean="0"/>
              <a:t>19. </a:t>
            </a:r>
            <a:r>
              <a:rPr lang="en-GB" sz="1200" dirty="0"/>
              <a:t>Distributions of distances calculated between structures reconstructed from perturbed contact matrices and structures recovered from initial, </a:t>
            </a:r>
            <a:r>
              <a:rPr lang="en-GB" sz="1200" dirty="0" err="1"/>
              <a:t>denoised</a:t>
            </a:r>
            <a:r>
              <a:rPr lang="en-GB" sz="1200" dirty="0"/>
              <a:t> contact matrix plotted against a ratio of a noise level to the mean contact frequency value of the initial matrix. (</a:t>
            </a:r>
            <a:r>
              <a:rPr lang="en-GB" sz="1200" i="1" dirty="0"/>
              <a:t>legend continued on next page</a:t>
            </a:r>
            <a:r>
              <a:rPr lang="en-GB" sz="1200" dirty="0"/>
              <a:t>)</a:t>
            </a:r>
            <a:endParaRPr lang="pl-PL" sz="1200" dirty="0"/>
          </a:p>
        </p:txBody>
      </p:sp>
      <p:pic>
        <p:nvPicPr>
          <p:cNvPr id="3" name="Obraz 2" descr="rw50_pan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68" y="-43542"/>
            <a:ext cx="5923719" cy="8382809"/>
          </a:xfrm>
          <a:prstGeom prst="rect">
            <a:avLst/>
          </a:prstGeom>
        </p:spPr>
      </p:pic>
    </p:spTree>
    <p:extLst>
      <p:ext uri="{BB962C8B-B14F-4D97-AF65-F5344CB8AC3E}">
        <p14:creationId xmlns:p14="http://schemas.microsoft.com/office/powerpoint/2010/main" val="11763345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16114" y="238077"/>
            <a:ext cx="6604000" cy="2289862"/>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a:t>
            </a:r>
            <a:r>
              <a:rPr lang="pl-PL" sz="1200" dirty="0" smtClean="0"/>
              <a:t>19, </a:t>
            </a:r>
            <a:r>
              <a:rPr lang="pl-PL" sz="1200" i="1" dirty="0" smtClean="0"/>
              <a:t>continued</a:t>
            </a:r>
            <a:r>
              <a:rPr lang="pl-PL" sz="1200" dirty="0" smtClean="0"/>
              <a:t>. </a:t>
            </a:r>
            <a:r>
              <a:rPr lang="en-GB" sz="1200" dirty="0" smtClean="0"/>
              <a:t>The </a:t>
            </a:r>
            <a:r>
              <a:rPr lang="en-GB" sz="1200" dirty="0"/>
              <a:t>plots are shown with visualizations of aligned three-dimensional structures reconstructed from perturbed contact matrices of selected noise levels. The initial </a:t>
            </a:r>
            <a:r>
              <a:rPr lang="en-GB" sz="1200" dirty="0" err="1"/>
              <a:t>denoised</a:t>
            </a:r>
            <a:r>
              <a:rPr lang="en-GB" sz="1200" dirty="0"/>
              <a:t> matrix was calculated from the coordinates of a 50 points long structure artificially created by random walk. Figures in the top half of the panel present the results obtained with MMC algorithm. Figures in the bottom half of the panel present MDS algorithm results. For each of the algorithms there are two box plots shown: one where the distance measure applied was contact measure and the other where RMSD was used as distance measure. Whiskers of the plots represent data points, which lie within 1.5 IQR of the lower and upper quartiles. The visualized structures are aligned to a centroid found in an ensemble of </a:t>
            </a:r>
            <a:r>
              <a:rPr lang="en-GB" sz="1200" dirty="0" err="1"/>
              <a:t>denoised</a:t>
            </a:r>
            <a:r>
              <a:rPr lang="en-GB" sz="1200" dirty="0"/>
              <a:t> structures (</a:t>
            </a:r>
            <a:r>
              <a:rPr lang="en-GB" sz="1200" dirty="0" err="1"/>
              <a:t>colored</a:t>
            </a:r>
            <a:r>
              <a:rPr lang="en-GB" sz="1200" dirty="0"/>
              <a:t> in cyan). The random walk structure is yellow. The best aligned to the centroid structure is also </a:t>
            </a:r>
            <a:r>
              <a:rPr lang="en-GB" sz="1200" dirty="0" err="1"/>
              <a:t>colored</a:t>
            </a:r>
            <a:r>
              <a:rPr lang="en-GB" sz="1200" dirty="0"/>
              <a:t>, and the rest of the models is </a:t>
            </a:r>
            <a:r>
              <a:rPr lang="en-GB" sz="1200" dirty="0" err="1"/>
              <a:t>gray</a:t>
            </a:r>
            <a:r>
              <a:rPr lang="en-GB" sz="1200" dirty="0"/>
              <a:t>. The noise levels for which the 3D models were visualized are written below corresponding figures.</a:t>
            </a:r>
            <a:endParaRPr lang="pl-PL" sz="1200" dirty="0"/>
          </a:p>
        </p:txBody>
      </p:sp>
    </p:spTree>
    <p:extLst>
      <p:ext uri="{BB962C8B-B14F-4D97-AF65-F5344CB8AC3E}">
        <p14:creationId xmlns:p14="http://schemas.microsoft.com/office/powerpoint/2010/main" val="335135208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27"/>
          <p:cNvSpPr/>
          <p:nvPr/>
        </p:nvSpPr>
        <p:spPr>
          <a:xfrm>
            <a:off x="246744" y="8604410"/>
            <a:ext cx="6299200" cy="258536"/>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a:t>
            </a:r>
            <a:r>
              <a:rPr lang="pl-PL" sz="1200" dirty="0" smtClean="0"/>
              <a:t>20. </a:t>
            </a:r>
            <a:r>
              <a:rPr lang="en-GB" sz="1200" dirty="0"/>
              <a:t>Analogous to Figure S19, but for synthetic structure of length of 100 points.</a:t>
            </a:r>
            <a:endParaRPr lang="pl-PL" sz="1200" dirty="0" smtClean="0"/>
          </a:p>
        </p:txBody>
      </p:sp>
      <p:pic>
        <p:nvPicPr>
          <p:cNvPr id="3" name="Obraz 2" descr="rw100_pan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68" y="0"/>
            <a:ext cx="5923719" cy="8382809"/>
          </a:xfrm>
          <a:prstGeom prst="rect">
            <a:avLst/>
          </a:prstGeom>
        </p:spPr>
      </p:pic>
    </p:spTree>
    <p:extLst>
      <p:ext uri="{BB962C8B-B14F-4D97-AF65-F5344CB8AC3E}">
        <p14:creationId xmlns:p14="http://schemas.microsoft.com/office/powerpoint/2010/main" val="37644269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27"/>
          <p:cNvSpPr/>
          <p:nvPr/>
        </p:nvSpPr>
        <p:spPr>
          <a:xfrm>
            <a:off x="188686" y="8327399"/>
            <a:ext cx="6502400" cy="812534"/>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pl-PL" sz="1200" dirty="0" smtClean="0"/>
              <a:t>S21. </a:t>
            </a:r>
            <a:r>
              <a:rPr lang="en-GB" sz="1200" dirty="0"/>
              <a:t>Box plots for Chromosome 14 presented along with visualizations of three-dimensional chromosome structures reconstructed from perturbed contact matrices of selected noise levels. The input data were real </a:t>
            </a:r>
            <a:r>
              <a:rPr lang="en-GB" sz="1200" dirty="0" err="1"/>
              <a:t>ChIA</a:t>
            </a:r>
            <a:r>
              <a:rPr lang="en-GB" sz="1200" dirty="0"/>
              <a:t>-PET singleton matrices. Figures in the top half of the panel present the results obtained with MMC algorithm. </a:t>
            </a:r>
            <a:r>
              <a:rPr lang="pl-PL" sz="1200" dirty="0" smtClean="0"/>
              <a:t>(</a:t>
            </a:r>
            <a:r>
              <a:rPr lang="en-GB" sz="1200" i="1" dirty="0"/>
              <a:t>legend continued on next page</a:t>
            </a:r>
            <a:r>
              <a:rPr lang="pl-PL" sz="1200" dirty="0" smtClean="0"/>
              <a:t>)</a:t>
            </a:r>
            <a:endParaRPr lang="pl-PL" sz="1200" dirty="0"/>
          </a:p>
        </p:txBody>
      </p:sp>
      <p:pic>
        <p:nvPicPr>
          <p:cNvPr id="3" name="Obraz 2" descr="chr14_pan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68" y="0"/>
            <a:ext cx="5923719" cy="8382809"/>
          </a:xfrm>
          <a:prstGeom prst="rect">
            <a:avLst/>
          </a:prstGeom>
        </p:spPr>
      </p:pic>
    </p:spTree>
    <p:extLst>
      <p:ext uri="{BB962C8B-B14F-4D97-AF65-F5344CB8AC3E}">
        <p14:creationId xmlns:p14="http://schemas.microsoft.com/office/powerpoint/2010/main" val="108390385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88686" y="376376"/>
            <a:ext cx="6502400" cy="1735864"/>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pl-PL" sz="1200" dirty="0" smtClean="0"/>
              <a:t>S21, </a:t>
            </a:r>
            <a:r>
              <a:rPr lang="pl-PL" sz="1200" i="1" dirty="0" smtClean="0"/>
              <a:t>continued</a:t>
            </a:r>
            <a:r>
              <a:rPr lang="pl-PL" sz="1200" dirty="0" smtClean="0"/>
              <a:t>. </a:t>
            </a:r>
            <a:r>
              <a:rPr lang="en-GB" sz="1200" dirty="0" smtClean="0"/>
              <a:t>Figures </a:t>
            </a:r>
            <a:r>
              <a:rPr lang="en-GB" sz="1200" dirty="0"/>
              <a:t>in the bottom half of the panel present MDS algorithm results. For each of the algorithms there are two box plots shown: one where the distance measure applied was contact measure and the other where RMSD was used as distance measure. In the plots distributions of a distance measure values are plotted against a ratio of a noise level to the mean contact frequency value of the </a:t>
            </a:r>
            <a:r>
              <a:rPr lang="en-GB" sz="1200" dirty="0" err="1"/>
              <a:t>denoised</a:t>
            </a:r>
            <a:r>
              <a:rPr lang="en-GB" sz="1200" dirty="0"/>
              <a:t> matrix. Whiskers of the plots represent data points, which lie within 1.5 IQR of the lower and upper quartiles. The visualized structures are aligned to a centroid found in an ensemble of </a:t>
            </a:r>
            <a:r>
              <a:rPr lang="en-GB" sz="1200" dirty="0" err="1"/>
              <a:t>denoised</a:t>
            </a:r>
            <a:r>
              <a:rPr lang="en-GB" sz="1200" dirty="0"/>
              <a:t> structures (</a:t>
            </a:r>
            <a:r>
              <a:rPr lang="en-GB" sz="1200" dirty="0" err="1"/>
              <a:t>colored</a:t>
            </a:r>
            <a:r>
              <a:rPr lang="en-GB" sz="1200" dirty="0"/>
              <a:t> in cyan). The best aligned to the centroid structure is </a:t>
            </a:r>
            <a:r>
              <a:rPr lang="en-GB" sz="1200" dirty="0" err="1"/>
              <a:t>colored</a:t>
            </a:r>
            <a:r>
              <a:rPr lang="en-GB" sz="1200" dirty="0"/>
              <a:t>, the rest of the models is </a:t>
            </a:r>
            <a:r>
              <a:rPr lang="en-GB" sz="1200" dirty="0" err="1"/>
              <a:t>gray</a:t>
            </a:r>
            <a:r>
              <a:rPr lang="en-GB" sz="1200" dirty="0"/>
              <a:t>. The noise levels for which the 3D models were visualized are written below corresponding figures.</a:t>
            </a:r>
            <a:endParaRPr lang="pl-PL" sz="1200" dirty="0"/>
          </a:p>
        </p:txBody>
      </p:sp>
    </p:spTree>
    <p:extLst>
      <p:ext uri="{BB962C8B-B14F-4D97-AF65-F5344CB8AC3E}">
        <p14:creationId xmlns:p14="http://schemas.microsoft.com/office/powerpoint/2010/main" val="104730053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chr3_pan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68" y="0"/>
            <a:ext cx="5923719" cy="8382809"/>
          </a:xfrm>
          <a:prstGeom prst="rect">
            <a:avLst/>
          </a:prstGeom>
        </p:spPr>
      </p:pic>
      <p:sp>
        <p:nvSpPr>
          <p:cNvPr id="4" name="Shape 127"/>
          <p:cNvSpPr/>
          <p:nvPr/>
        </p:nvSpPr>
        <p:spPr>
          <a:xfrm>
            <a:off x="246744" y="8604410"/>
            <a:ext cx="6299200" cy="258536"/>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a:t>
            </a:r>
            <a:r>
              <a:rPr lang="pl-PL" sz="1200" dirty="0" smtClean="0"/>
              <a:t>22. </a:t>
            </a:r>
            <a:r>
              <a:rPr lang="en-GB" sz="1200" dirty="0"/>
              <a:t>Analogous to Figure S21, but for Chromosome 3.</a:t>
            </a:r>
            <a:endParaRPr lang="pl-PL" sz="1200" dirty="0" smtClean="0"/>
          </a:p>
        </p:txBody>
      </p:sp>
    </p:spTree>
    <p:extLst>
      <p:ext uri="{BB962C8B-B14F-4D97-AF65-F5344CB8AC3E}">
        <p14:creationId xmlns:p14="http://schemas.microsoft.com/office/powerpoint/2010/main" val="28895433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27"/>
          <p:cNvSpPr/>
          <p:nvPr/>
        </p:nvSpPr>
        <p:spPr>
          <a:xfrm>
            <a:off x="174171" y="8268239"/>
            <a:ext cx="6444343" cy="812534"/>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S2</a:t>
            </a:r>
            <a:r>
              <a:rPr lang="pl-PL" sz="1200" dirty="0" smtClean="0"/>
              <a:t>3. </a:t>
            </a:r>
            <a:r>
              <a:rPr lang="en-GB" sz="1200" dirty="0"/>
              <a:t>Hierarchical clustering of three-dimensional structures of Chromosome 3 and Chromosome 14 reconstructed with MMC algorithm from experimental data. The </a:t>
            </a:r>
            <a:r>
              <a:rPr lang="en-GB" sz="1200" dirty="0" err="1"/>
              <a:t>colors</a:t>
            </a:r>
            <a:r>
              <a:rPr lang="en-GB" sz="1200" dirty="0"/>
              <a:t> of the marked clusters correspond to the </a:t>
            </a:r>
            <a:r>
              <a:rPr lang="en-GB" sz="1200" dirty="0" err="1"/>
              <a:t>colors</a:t>
            </a:r>
            <a:r>
              <a:rPr lang="en-GB" sz="1200" dirty="0"/>
              <a:t> of the frames by which the visualizations are surrounded. </a:t>
            </a:r>
            <a:endParaRPr lang="pl-PL" sz="1200" dirty="0"/>
          </a:p>
        </p:txBody>
      </p:sp>
      <p:pic>
        <p:nvPicPr>
          <p:cNvPr id="3" name="Obraz 2" descr="clusters_new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63" y="0"/>
            <a:ext cx="5881905" cy="8323637"/>
          </a:xfrm>
          <a:prstGeom prst="rect">
            <a:avLst/>
          </a:prstGeom>
        </p:spPr>
      </p:pic>
    </p:spTree>
    <p:extLst>
      <p:ext uri="{BB962C8B-B14F-4D97-AF65-F5344CB8AC3E}">
        <p14:creationId xmlns:p14="http://schemas.microsoft.com/office/powerpoint/2010/main" val="78800023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a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14"/>
            <a:ext cx="6858000" cy="6858000"/>
          </a:xfrm>
          <a:prstGeom prst="rect">
            <a:avLst/>
          </a:prstGeom>
        </p:spPr>
      </p:pic>
      <p:sp>
        <p:nvSpPr>
          <p:cNvPr id="28" name="Shape 127"/>
          <p:cNvSpPr/>
          <p:nvPr/>
        </p:nvSpPr>
        <p:spPr>
          <a:xfrm>
            <a:off x="183814" y="7836834"/>
            <a:ext cx="6526529" cy="1181866"/>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S2</a:t>
            </a:r>
            <a:r>
              <a:rPr lang="pl-PL" sz="1200" dirty="0" smtClean="0"/>
              <a:t>4</a:t>
            </a:r>
            <a:r>
              <a:rPr lang="en-US" sz="1200" dirty="0" smtClean="0"/>
              <a:t> </a:t>
            </a:r>
            <a:r>
              <a:rPr lang="en-GB" sz="1200" dirty="0"/>
              <a:t>Comparison of </a:t>
            </a:r>
            <a:r>
              <a:rPr lang="pl-PL" sz="1200" dirty="0" smtClean="0"/>
              <a:t>the whole genome </a:t>
            </a:r>
            <a:r>
              <a:rPr lang="en-GB" sz="1200" dirty="0" smtClean="0"/>
              <a:t>GM12878 CCDs</a:t>
            </a:r>
            <a:r>
              <a:rPr lang="pl-PL" sz="1200" dirty="0"/>
              <a:t>,</a:t>
            </a:r>
            <a:r>
              <a:rPr lang="en-GB" sz="1200" dirty="0" smtClean="0"/>
              <a:t> </a:t>
            </a:r>
            <a:r>
              <a:rPr lang="en-GB" sz="1200" dirty="0"/>
              <a:t>GM12878 TADs called in [8] and human IMR90 fibroblast TADs downloaded from Bing Ren laboratory web pages as reported in [9]. The whole-genome Hilbert curves visualizing with RED and GREEN channels, respectively (clockwise from top-left): A) CCD vs Rao, B) CCD vs IMR90, C) Rao vs IMR90, and finally D) at bottom-left: the Venn diagram comparing all three sources, displaying percentages of the area of their union.</a:t>
            </a:r>
            <a:endParaRPr lang="pl-PL" sz="1200" dirty="0"/>
          </a:p>
        </p:txBody>
      </p:sp>
      <p:sp>
        <p:nvSpPr>
          <p:cNvPr id="4" name="TextBox 3"/>
          <p:cNvSpPr txBox="1"/>
          <p:nvPr/>
        </p:nvSpPr>
        <p:spPr>
          <a:xfrm>
            <a:off x="183814" y="206419"/>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a:solidFill>
                  <a:srgbClr val="000000"/>
                </a:solidFill>
                <a:latin typeface="Arial" panose="020B0604020202020204" pitchFamily="34" charset="0"/>
                <a:cs typeface="Arial" panose="020B0604020202020204" pitchFamily="34" charset="0"/>
              </a:rPr>
              <a:t>A</a:t>
            </a:r>
          </a:p>
        </p:txBody>
      </p:sp>
      <p:sp>
        <p:nvSpPr>
          <p:cNvPr id="5" name="TextBox 4"/>
          <p:cNvSpPr txBox="1"/>
          <p:nvPr/>
        </p:nvSpPr>
        <p:spPr>
          <a:xfrm>
            <a:off x="183828" y="7259057"/>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D</a:t>
            </a:r>
            <a:endParaRPr lang="en-US" sz="1800" b="1" dirty="0">
              <a:solidFill>
                <a:srgbClr val="000000"/>
              </a:solidFill>
              <a:latin typeface="Arial" panose="020B0604020202020204" pitchFamily="34" charset="0"/>
              <a:cs typeface="Arial" panose="020B0604020202020204" pitchFamily="34" charset="0"/>
            </a:endParaRPr>
          </a:p>
        </p:txBody>
      </p:sp>
      <p:sp>
        <p:nvSpPr>
          <p:cNvPr id="10" name="TextBox 3"/>
          <p:cNvSpPr txBox="1"/>
          <p:nvPr/>
        </p:nvSpPr>
        <p:spPr>
          <a:xfrm>
            <a:off x="3762533" y="169023"/>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B</a:t>
            </a:r>
            <a:endParaRPr lang="en-US" sz="1800" b="1" dirty="0">
              <a:solidFill>
                <a:srgbClr val="000000"/>
              </a:solidFill>
              <a:latin typeface="Arial" panose="020B0604020202020204" pitchFamily="34" charset="0"/>
              <a:cs typeface="Arial" panose="020B0604020202020204" pitchFamily="34" charset="0"/>
            </a:endParaRPr>
          </a:p>
        </p:txBody>
      </p:sp>
      <p:sp>
        <p:nvSpPr>
          <p:cNvPr id="11" name="TextBox 3"/>
          <p:cNvSpPr txBox="1"/>
          <p:nvPr/>
        </p:nvSpPr>
        <p:spPr>
          <a:xfrm>
            <a:off x="3762547" y="7259057"/>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C</a:t>
            </a:r>
            <a:endParaRPr lang="en-US" sz="1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850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47354" y="8007662"/>
            <a:ext cx="6592113" cy="997168"/>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S3. </a:t>
            </a:r>
            <a:r>
              <a:rPr lang="en-GB" sz="1200" dirty="0"/>
              <a:t>Top: illustration of genomic binning procedure</a:t>
            </a:r>
            <a:r>
              <a:rPr lang="en-GB" sz="1200" dirty="0" smtClean="0"/>
              <a:t>.</a:t>
            </a:r>
            <a:r>
              <a:rPr lang="pl-PL" sz="1200" dirty="0" smtClean="0"/>
              <a:t> </a:t>
            </a:r>
            <a:r>
              <a:rPr lang="en-GB" sz="1200" dirty="0" smtClean="0"/>
              <a:t>(</a:t>
            </a:r>
            <a:r>
              <a:rPr lang="en-GB" sz="1200" dirty="0"/>
              <a:t>A) CTCF PET interactions can be partitioned into dense networks, called chromatin contact domains (CCDs), of high frequency interactions connected by weak or no interactions. CCDs are grouped together into segments, which form the fundamental unit of the low resolution models and whose size is determined by the desired resolution. (</a:t>
            </a:r>
            <a:r>
              <a:rPr lang="en-GB" sz="1200" i="1" dirty="0"/>
              <a:t>legend continued on next page</a:t>
            </a:r>
            <a:r>
              <a:rPr lang="en-GB" sz="1200" dirty="0"/>
              <a:t>)</a:t>
            </a:r>
            <a:endParaRPr lang="pl-PL" sz="12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71879" y="5102756"/>
            <a:ext cx="3270688" cy="167117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815378" y="5022085"/>
            <a:ext cx="3270688" cy="1832514"/>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935780" y="5095322"/>
            <a:ext cx="3270688" cy="168603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4" name="TextBox 3"/>
          <p:cNvSpPr txBox="1"/>
          <p:nvPr/>
        </p:nvSpPr>
        <p:spPr>
          <a:xfrm>
            <a:off x="411661" y="3937244"/>
            <a:ext cx="23243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Gill Sans"/>
              </a:rPr>
              <a:t>C</a:t>
            </a:r>
            <a:endParaRPr kumimoji="0" lang="en-U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8" name="TextBox 7"/>
          <p:cNvSpPr txBox="1"/>
          <p:nvPr/>
        </p:nvSpPr>
        <p:spPr>
          <a:xfrm>
            <a:off x="2341089" y="3937244"/>
            <a:ext cx="23243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Gill Sans"/>
              </a:rPr>
              <a:t>D</a:t>
            </a:r>
            <a:endParaRPr kumimoji="0" lang="en-U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9" name="TextBox 8"/>
          <p:cNvSpPr txBox="1"/>
          <p:nvPr/>
        </p:nvSpPr>
        <p:spPr>
          <a:xfrm>
            <a:off x="4523164" y="3937242"/>
            <a:ext cx="22281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Gill Sans"/>
              </a:rPr>
              <a:t>E</a:t>
            </a:r>
            <a:endParaRPr kumimoji="0" lang="en-U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5" name="TextBox 4"/>
          <p:cNvSpPr txBox="1"/>
          <p:nvPr/>
        </p:nvSpPr>
        <p:spPr>
          <a:xfrm>
            <a:off x="1192592" y="4060301"/>
            <a:ext cx="307877"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200" dirty="0">
                <a:solidFill>
                  <a:srgbClr val="000000"/>
                </a:solidFill>
                <a:latin typeface="Arial" panose="020B0604020202020204" pitchFamily="34" charset="0"/>
                <a:cs typeface="Arial" panose="020B0604020202020204" pitchFamily="34" charset="0"/>
              </a:rPr>
              <a:t>SA</a:t>
            </a:r>
            <a:endPar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6" name="TextBox 5"/>
          <p:cNvSpPr txBox="1"/>
          <p:nvPr/>
        </p:nvSpPr>
        <p:spPr>
          <a:xfrm>
            <a:off x="3211116" y="4060300"/>
            <a:ext cx="628578"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GD+SA</a:t>
            </a:r>
          </a:p>
        </p:txBody>
      </p:sp>
      <p:sp>
        <p:nvSpPr>
          <p:cNvPr id="10" name="TextBox 9"/>
          <p:cNvSpPr txBox="1"/>
          <p:nvPr/>
        </p:nvSpPr>
        <p:spPr>
          <a:xfrm>
            <a:off x="5171558" y="4060301"/>
            <a:ext cx="765259"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200" dirty="0">
                <a:solidFill>
                  <a:srgbClr val="000000"/>
                </a:solidFill>
                <a:latin typeface="Arial" panose="020B0604020202020204" pitchFamily="34" charset="0"/>
                <a:cs typeface="Arial" panose="020B0604020202020204" pitchFamily="34" charset="0"/>
              </a:rPr>
              <a:t>GD+MDS</a:t>
            </a:r>
          </a:p>
        </p:txBody>
      </p:sp>
      <p:grpSp>
        <p:nvGrpSpPr>
          <p:cNvPr id="12" name="Group 12"/>
          <p:cNvGrpSpPr/>
          <p:nvPr/>
        </p:nvGrpSpPr>
        <p:grpSpPr>
          <a:xfrm>
            <a:off x="98310" y="191901"/>
            <a:ext cx="6836879" cy="1599537"/>
            <a:chOff x="76200" y="591309"/>
            <a:chExt cx="6836879" cy="1732830"/>
          </a:xfrm>
        </p:grpSpPr>
        <p:pic>
          <p:nvPicPr>
            <p:cNvPr id="13" name="Picture 13"/>
            <p:cNvPicPr>
              <a:picLocks noChangeAspect="1"/>
            </p:cNvPicPr>
            <p:nvPr/>
          </p:nvPicPr>
          <p:blipFill rotWithShape="1">
            <a:blip r:embed="rId5"/>
            <a:srcRect b="12606"/>
            <a:stretch/>
          </p:blipFill>
          <p:spPr>
            <a:xfrm>
              <a:off x="76200" y="762000"/>
              <a:ext cx="6172200" cy="1066523"/>
            </a:xfrm>
            <a:prstGeom prst="rect">
              <a:avLst/>
            </a:prstGeom>
          </p:spPr>
        </p:pic>
        <p:sp>
          <p:nvSpPr>
            <p:cNvPr id="14" name="TextBox 14"/>
            <p:cNvSpPr txBox="1"/>
            <p:nvPr/>
          </p:nvSpPr>
          <p:spPr>
            <a:xfrm>
              <a:off x="6171550" y="982364"/>
              <a:ext cx="714859" cy="500137"/>
            </a:xfrm>
            <a:prstGeom prst="rect">
              <a:avLst/>
            </a:prstGeom>
            <a:noFill/>
          </p:spPr>
          <p:txBody>
            <a:bodyPr wrap="none" rtlCol="0">
              <a:spAutoFit/>
            </a:bodyPr>
            <a:lstStyle/>
            <a:p>
              <a:r>
                <a:rPr lang="en-US" sz="1200" dirty="0" smtClean="0">
                  <a:latin typeface="Arial"/>
                  <a:cs typeface="Arial"/>
                </a:rPr>
                <a:t>CTCF</a:t>
              </a:r>
            </a:p>
            <a:p>
              <a:r>
                <a:rPr lang="en-US" sz="1200" dirty="0" smtClean="0">
                  <a:latin typeface="Arial"/>
                  <a:cs typeface="Arial"/>
                </a:rPr>
                <a:t>clusters</a:t>
              </a:r>
              <a:endParaRPr lang="en-US" sz="1200" dirty="0">
                <a:latin typeface="Arial"/>
                <a:cs typeface="Arial"/>
              </a:endParaRPr>
            </a:p>
          </p:txBody>
        </p:sp>
        <p:sp>
          <p:nvSpPr>
            <p:cNvPr id="15" name="TextBox 15"/>
            <p:cNvSpPr txBox="1"/>
            <p:nvPr/>
          </p:nvSpPr>
          <p:spPr>
            <a:xfrm>
              <a:off x="6165457" y="1598910"/>
              <a:ext cx="595035" cy="300082"/>
            </a:xfrm>
            <a:prstGeom prst="rect">
              <a:avLst/>
            </a:prstGeom>
            <a:noFill/>
          </p:spPr>
          <p:txBody>
            <a:bodyPr wrap="none" rtlCol="0">
              <a:spAutoFit/>
            </a:bodyPr>
            <a:lstStyle/>
            <a:p>
              <a:r>
                <a:rPr lang="en-US" sz="1200" dirty="0" smtClean="0">
                  <a:latin typeface="Arial"/>
                  <a:cs typeface="Arial"/>
                </a:rPr>
                <a:t>CCDs</a:t>
              </a:r>
            </a:p>
          </p:txBody>
        </p:sp>
        <p:sp>
          <p:nvSpPr>
            <p:cNvPr id="16" name="Rectangle 16"/>
            <p:cNvSpPr/>
            <p:nvPr/>
          </p:nvSpPr>
          <p:spPr>
            <a:xfrm>
              <a:off x="3910628" y="591309"/>
              <a:ext cx="2204149" cy="300082"/>
            </a:xfrm>
            <a:prstGeom prst="rect">
              <a:avLst/>
            </a:prstGeom>
          </p:spPr>
          <p:txBody>
            <a:bodyPr wrap="none">
              <a:spAutoFit/>
            </a:bodyPr>
            <a:lstStyle/>
            <a:p>
              <a:pPr algn="r"/>
              <a:r>
                <a:rPr lang="is-IS" sz="1200" dirty="0">
                  <a:latin typeface="Arial"/>
                  <a:cs typeface="Arial"/>
                </a:rPr>
                <a:t>chr12:113235367-120651276</a:t>
              </a:r>
              <a:endParaRPr lang="en-US" sz="1200" dirty="0">
                <a:latin typeface="Arial"/>
                <a:cs typeface="Arial"/>
              </a:endParaRPr>
            </a:p>
          </p:txBody>
        </p:sp>
        <p:cxnSp>
          <p:nvCxnSpPr>
            <p:cNvPr id="17" name="Straight Connector 17"/>
            <p:cNvCxnSpPr/>
            <p:nvPr/>
          </p:nvCxnSpPr>
          <p:spPr>
            <a:xfrm>
              <a:off x="361499" y="2035248"/>
              <a:ext cx="838200" cy="0"/>
            </a:xfrm>
            <a:prstGeom prst="line">
              <a:avLst/>
            </a:pr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8"/>
            <p:cNvCxnSpPr/>
            <p:nvPr/>
          </p:nvCxnSpPr>
          <p:spPr>
            <a:xfrm>
              <a:off x="1231900" y="2038350"/>
              <a:ext cx="1581912" cy="0"/>
            </a:xfrm>
            <a:prstGeom prst="line">
              <a:avLst/>
            </a:pr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9"/>
            <p:cNvCxnSpPr/>
            <p:nvPr/>
          </p:nvCxnSpPr>
          <p:spPr>
            <a:xfrm>
              <a:off x="2838450" y="2038350"/>
              <a:ext cx="1490472" cy="0"/>
            </a:xfrm>
            <a:prstGeom prst="line">
              <a:avLst/>
            </a:pr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20"/>
            <p:cNvCxnSpPr/>
            <p:nvPr/>
          </p:nvCxnSpPr>
          <p:spPr>
            <a:xfrm>
              <a:off x="4368800" y="2038350"/>
              <a:ext cx="1728216" cy="0"/>
            </a:xfrm>
            <a:prstGeom prst="line">
              <a:avLst/>
            </a:prstGeom>
            <a:ln w="571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Box 21"/>
            <p:cNvSpPr txBox="1"/>
            <p:nvPr/>
          </p:nvSpPr>
          <p:spPr>
            <a:xfrm>
              <a:off x="6035540" y="1918900"/>
              <a:ext cx="877539" cy="300082"/>
            </a:xfrm>
            <a:prstGeom prst="rect">
              <a:avLst/>
            </a:prstGeom>
            <a:noFill/>
          </p:spPr>
          <p:txBody>
            <a:bodyPr wrap="none" rtlCol="0">
              <a:spAutoFit/>
            </a:bodyPr>
            <a:lstStyle/>
            <a:p>
              <a:r>
                <a:rPr lang="en-US" sz="1200" dirty="0" smtClean="0">
                  <a:latin typeface="Arial"/>
                  <a:cs typeface="Arial"/>
                </a:rPr>
                <a:t>Segments</a:t>
              </a:r>
            </a:p>
          </p:txBody>
        </p:sp>
        <p:sp>
          <p:nvSpPr>
            <p:cNvPr id="22" name="TextBox 22"/>
            <p:cNvSpPr txBox="1"/>
            <p:nvPr/>
          </p:nvSpPr>
          <p:spPr>
            <a:xfrm>
              <a:off x="685800" y="2057400"/>
              <a:ext cx="220295" cy="266739"/>
            </a:xfrm>
            <a:prstGeom prst="rect">
              <a:avLst/>
            </a:prstGeom>
            <a:noFill/>
          </p:spPr>
          <p:txBody>
            <a:bodyPr wrap="none" rtlCol="0">
              <a:spAutoFit/>
            </a:bodyPr>
            <a:lstStyle/>
            <a:p>
              <a:r>
                <a:rPr lang="en-US" sz="1000" dirty="0" smtClean="0">
                  <a:latin typeface="Arial"/>
                  <a:cs typeface="Arial"/>
                </a:rPr>
                <a:t>I</a:t>
              </a:r>
            </a:p>
          </p:txBody>
        </p:sp>
        <p:sp>
          <p:nvSpPr>
            <p:cNvPr id="23" name="TextBox 23"/>
            <p:cNvSpPr txBox="1"/>
            <p:nvPr/>
          </p:nvSpPr>
          <p:spPr>
            <a:xfrm>
              <a:off x="1905000" y="2057400"/>
              <a:ext cx="255924" cy="266739"/>
            </a:xfrm>
            <a:prstGeom prst="rect">
              <a:avLst/>
            </a:prstGeom>
            <a:noFill/>
          </p:spPr>
          <p:txBody>
            <a:bodyPr wrap="none" rtlCol="0">
              <a:spAutoFit/>
            </a:bodyPr>
            <a:lstStyle/>
            <a:p>
              <a:r>
                <a:rPr lang="en-US" sz="1000" dirty="0" smtClean="0">
                  <a:latin typeface="Arial"/>
                  <a:cs typeface="Arial"/>
                </a:rPr>
                <a:t>II</a:t>
              </a:r>
            </a:p>
          </p:txBody>
        </p:sp>
        <p:sp>
          <p:nvSpPr>
            <p:cNvPr id="24" name="TextBox 24"/>
            <p:cNvSpPr txBox="1"/>
            <p:nvPr/>
          </p:nvSpPr>
          <p:spPr>
            <a:xfrm>
              <a:off x="3429000" y="2057400"/>
              <a:ext cx="291554" cy="266739"/>
            </a:xfrm>
            <a:prstGeom prst="rect">
              <a:avLst/>
            </a:prstGeom>
            <a:noFill/>
          </p:spPr>
          <p:txBody>
            <a:bodyPr wrap="none" rtlCol="0">
              <a:spAutoFit/>
            </a:bodyPr>
            <a:lstStyle/>
            <a:p>
              <a:r>
                <a:rPr lang="en-US" sz="1000" dirty="0" smtClean="0">
                  <a:latin typeface="Arial"/>
                  <a:cs typeface="Arial"/>
                </a:rPr>
                <a:t>III</a:t>
              </a:r>
            </a:p>
          </p:txBody>
        </p:sp>
        <p:sp>
          <p:nvSpPr>
            <p:cNvPr id="25" name="TextBox 25"/>
            <p:cNvSpPr txBox="1"/>
            <p:nvPr/>
          </p:nvSpPr>
          <p:spPr>
            <a:xfrm>
              <a:off x="5181600" y="2057400"/>
              <a:ext cx="312906" cy="266739"/>
            </a:xfrm>
            <a:prstGeom prst="rect">
              <a:avLst/>
            </a:prstGeom>
            <a:noFill/>
          </p:spPr>
          <p:txBody>
            <a:bodyPr wrap="none" rtlCol="0">
              <a:spAutoFit/>
            </a:bodyPr>
            <a:lstStyle/>
            <a:p>
              <a:r>
                <a:rPr lang="en-US" sz="1000" dirty="0" smtClean="0">
                  <a:latin typeface="Arial"/>
                  <a:cs typeface="Arial"/>
                </a:rPr>
                <a:t>IV</a:t>
              </a:r>
            </a:p>
          </p:txBody>
        </p:sp>
      </p:grpSp>
      <p:pic>
        <p:nvPicPr>
          <p:cNvPr id="26" name="Obraz 2" descr="Fig_4.pd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2800" y="1919842"/>
            <a:ext cx="6056762" cy="1801229"/>
          </a:xfrm>
          <a:prstGeom prst="rect">
            <a:avLst/>
          </a:prstGeom>
        </p:spPr>
      </p:pic>
      <p:sp>
        <p:nvSpPr>
          <p:cNvPr id="27" name="TextBox 5"/>
          <p:cNvSpPr txBox="1"/>
          <p:nvPr/>
        </p:nvSpPr>
        <p:spPr>
          <a:xfrm>
            <a:off x="128181" y="99367"/>
            <a:ext cx="314510" cy="307777"/>
          </a:xfrm>
          <a:prstGeom prst="rect">
            <a:avLst/>
          </a:prstGeom>
          <a:noFill/>
        </p:spPr>
        <p:txBody>
          <a:bodyPr wrap="none" rtlCol="0">
            <a:spAutoFit/>
          </a:bodyPr>
          <a:lstStyle/>
          <a:p>
            <a:r>
              <a:rPr lang="en-US" sz="1400" b="1" dirty="0" smtClean="0">
                <a:latin typeface="Arial"/>
                <a:cs typeface="Arial"/>
              </a:rPr>
              <a:t>A</a:t>
            </a:r>
            <a:endParaRPr lang="en-US" sz="1400" b="1" dirty="0">
              <a:latin typeface="Arial"/>
              <a:cs typeface="Arial"/>
            </a:endParaRPr>
          </a:p>
        </p:txBody>
      </p:sp>
      <p:sp>
        <p:nvSpPr>
          <p:cNvPr id="28" name="TextBox 28"/>
          <p:cNvSpPr txBox="1"/>
          <p:nvPr/>
        </p:nvSpPr>
        <p:spPr>
          <a:xfrm>
            <a:off x="147354" y="1896907"/>
            <a:ext cx="314510" cy="307777"/>
          </a:xfrm>
          <a:prstGeom prst="rect">
            <a:avLst/>
          </a:prstGeom>
          <a:noFill/>
        </p:spPr>
        <p:txBody>
          <a:bodyPr wrap="none" rtlCol="0">
            <a:spAutoFit/>
          </a:bodyPr>
          <a:lstStyle/>
          <a:p>
            <a:r>
              <a:rPr lang="en-US" sz="1400" b="1" dirty="0">
                <a:latin typeface="Arial"/>
                <a:cs typeface="Arial"/>
              </a:rPr>
              <a:t>B</a:t>
            </a:r>
          </a:p>
        </p:txBody>
      </p:sp>
      <p:sp>
        <p:nvSpPr>
          <p:cNvPr id="3" name="Rectangle 2"/>
          <p:cNvSpPr/>
          <p:nvPr/>
        </p:nvSpPr>
        <p:spPr>
          <a:xfrm>
            <a:off x="298519" y="1141575"/>
            <a:ext cx="45719" cy="211951"/>
          </a:xfrm>
          <a:prstGeom prst="rect">
            <a:avLst/>
          </a:prstGeom>
          <a:solidFill>
            <a:schemeClr val="bg1"/>
          </a:solidFill>
          <a:ln w="25400" cap="flat">
            <a:solidFill>
              <a:schemeClr val="bg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30" name="Rectangle 29"/>
          <p:cNvSpPr/>
          <p:nvPr/>
        </p:nvSpPr>
        <p:spPr>
          <a:xfrm>
            <a:off x="6224791" y="1151259"/>
            <a:ext cx="45719" cy="211951"/>
          </a:xfrm>
          <a:prstGeom prst="rect">
            <a:avLst/>
          </a:prstGeom>
          <a:solidFill>
            <a:schemeClr val="bg1"/>
          </a:solidFill>
          <a:ln w="25400" cap="flat">
            <a:solidFill>
              <a:schemeClr val="bg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extLst>
      <p:ext uri="{BB962C8B-B14F-4D97-AF65-F5344CB8AC3E}">
        <p14:creationId xmlns:p14="http://schemas.microsoft.com/office/powerpoint/2010/main" val="131945871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hape 127"/>
          <p:cNvSpPr/>
          <p:nvPr/>
        </p:nvSpPr>
        <p:spPr>
          <a:xfrm>
            <a:off x="183814" y="8545238"/>
            <a:ext cx="6236243" cy="258536"/>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S2</a:t>
            </a:r>
            <a:r>
              <a:rPr lang="pl-PL" sz="1200" dirty="0" smtClean="0"/>
              <a:t>5. </a:t>
            </a:r>
            <a:r>
              <a:rPr lang="en-GB" sz="1200" dirty="0"/>
              <a:t>Analogous to Figure S24, but for Chromosome 1.</a:t>
            </a:r>
            <a:endParaRPr lang="pl-PL" sz="1200" dirty="0"/>
          </a:p>
        </p:txBody>
      </p:sp>
      <p:sp>
        <p:nvSpPr>
          <p:cNvPr id="4" name="TextBox 3"/>
          <p:cNvSpPr txBox="1"/>
          <p:nvPr/>
        </p:nvSpPr>
        <p:spPr>
          <a:xfrm>
            <a:off x="183814" y="206419"/>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a:solidFill>
                  <a:srgbClr val="000000"/>
                </a:solidFill>
                <a:latin typeface="Arial" panose="020B0604020202020204" pitchFamily="34" charset="0"/>
                <a:cs typeface="Arial" panose="020B0604020202020204" pitchFamily="34" charset="0"/>
              </a:rPr>
              <a:t>A</a:t>
            </a:r>
          </a:p>
        </p:txBody>
      </p:sp>
      <p:sp>
        <p:nvSpPr>
          <p:cNvPr id="5" name="TextBox 4"/>
          <p:cNvSpPr txBox="1"/>
          <p:nvPr/>
        </p:nvSpPr>
        <p:spPr>
          <a:xfrm>
            <a:off x="183828" y="7491282"/>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D</a:t>
            </a:r>
            <a:endParaRPr lang="en-US" sz="1800" b="1" dirty="0">
              <a:solidFill>
                <a:srgbClr val="000000"/>
              </a:solidFill>
              <a:latin typeface="Arial" panose="020B0604020202020204" pitchFamily="34" charset="0"/>
              <a:cs typeface="Arial" panose="020B0604020202020204" pitchFamily="34" charset="0"/>
            </a:endParaRPr>
          </a:p>
        </p:txBody>
      </p:sp>
      <p:sp>
        <p:nvSpPr>
          <p:cNvPr id="6" name="TextBox 3"/>
          <p:cNvSpPr txBox="1"/>
          <p:nvPr/>
        </p:nvSpPr>
        <p:spPr>
          <a:xfrm>
            <a:off x="3762533" y="169023"/>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B</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3"/>
          <p:cNvSpPr txBox="1"/>
          <p:nvPr/>
        </p:nvSpPr>
        <p:spPr>
          <a:xfrm>
            <a:off x="3762547" y="7491282"/>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C</a:t>
            </a:r>
            <a:endParaRPr lang="en-US" sz="1800" b="1" dirty="0">
              <a:solidFill>
                <a:srgbClr val="000000"/>
              </a:solidFill>
              <a:latin typeface="Arial" panose="020B0604020202020204" pitchFamily="34" charset="0"/>
              <a:cs typeface="Arial" panose="020B0604020202020204" pitchFamily="34" charset="0"/>
            </a:endParaRPr>
          </a:p>
        </p:txBody>
      </p:sp>
      <p:pic>
        <p:nvPicPr>
          <p:cNvPr id="2" name="Obraz 1" descr="ch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14"/>
            <a:ext cx="6858000" cy="6858000"/>
          </a:xfrm>
          <a:prstGeom prst="rect">
            <a:avLst/>
          </a:prstGeom>
        </p:spPr>
      </p:pic>
    </p:spTree>
    <p:extLst>
      <p:ext uri="{BB962C8B-B14F-4D97-AF65-F5344CB8AC3E}">
        <p14:creationId xmlns:p14="http://schemas.microsoft.com/office/powerpoint/2010/main" val="331168526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814" y="206419"/>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a:solidFill>
                  <a:srgbClr val="000000"/>
                </a:solidFill>
                <a:latin typeface="Arial" panose="020B0604020202020204" pitchFamily="34" charset="0"/>
                <a:cs typeface="Arial" panose="020B0604020202020204" pitchFamily="34" charset="0"/>
              </a:rPr>
              <a:t>A</a:t>
            </a:r>
          </a:p>
        </p:txBody>
      </p:sp>
      <p:sp>
        <p:nvSpPr>
          <p:cNvPr id="5" name="TextBox 4"/>
          <p:cNvSpPr txBox="1"/>
          <p:nvPr/>
        </p:nvSpPr>
        <p:spPr>
          <a:xfrm>
            <a:off x="183828" y="7491282"/>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D</a:t>
            </a:r>
            <a:endParaRPr lang="en-US" sz="1800" b="1" dirty="0">
              <a:solidFill>
                <a:srgbClr val="000000"/>
              </a:solidFill>
              <a:latin typeface="Arial" panose="020B0604020202020204" pitchFamily="34" charset="0"/>
              <a:cs typeface="Arial" panose="020B0604020202020204" pitchFamily="34" charset="0"/>
            </a:endParaRPr>
          </a:p>
        </p:txBody>
      </p:sp>
      <p:sp>
        <p:nvSpPr>
          <p:cNvPr id="6" name="TextBox 3"/>
          <p:cNvSpPr txBox="1"/>
          <p:nvPr/>
        </p:nvSpPr>
        <p:spPr>
          <a:xfrm>
            <a:off x="3762533" y="169023"/>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B</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3"/>
          <p:cNvSpPr txBox="1"/>
          <p:nvPr/>
        </p:nvSpPr>
        <p:spPr>
          <a:xfrm>
            <a:off x="3762547" y="7491282"/>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C</a:t>
            </a:r>
            <a:endParaRPr lang="en-US" sz="1800" b="1" dirty="0">
              <a:solidFill>
                <a:srgbClr val="000000"/>
              </a:solidFill>
              <a:latin typeface="Arial" panose="020B0604020202020204" pitchFamily="34" charset="0"/>
              <a:cs typeface="Arial" panose="020B0604020202020204" pitchFamily="34" charset="0"/>
            </a:endParaRPr>
          </a:p>
        </p:txBody>
      </p:sp>
      <p:pic>
        <p:nvPicPr>
          <p:cNvPr id="2" name="Obraz 1" descr="chr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14"/>
            <a:ext cx="6858000" cy="6858000"/>
          </a:xfrm>
          <a:prstGeom prst="rect">
            <a:avLst/>
          </a:prstGeom>
        </p:spPr>
      </p:pic>
      <p:sp>
        <p:nvSpPr>
          <p:cNvPr id="8" name="Shape 127"/>
          <p:cNvSpPr/>
          <p:nvPr/>
        </p:nvSpPr>
        <p:spPr>
          <a:xfrm>
            <a:off x="183814" y="8545238"/>
            <a:ext cx="6236243" cy="258536"/>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S2</a:t>
            </a:r>
            <a:r>
              <a:rPr lang="pl-PL" sz="1200" dirty="0"/>
              <a:t>6</a:t>
            </a:r>
            <a:r>
              <a:rPr lang="pl-PL" sz="1200" dirty="0" smtClean="0"/>
              <a:t>. </a:t>
            </a:r>
            <a:r>
              <a:rPr lang="en-GB" sz="1200" dirty="0"/>
              <a:t>Analogous to Figure S24, but for Chromosome </a:t>
            </a:r>
            <a:r>
              <a:rPr lang="pl-PL" sz="1200" dirty="0" smtClean="0"/>
              <a:t>9</a:t>
            </a:r>
            <a:r>
              <a:rPr lang="en-GB" sz="1200" dirty="0" smtClean="0"/>
              <a:t>.</a:t>
            </a:r>
            <a:endParaRPr lang="pl-PL" sz="1200" dirty="0"/>
          </a:p>
        </p:txBody>
      </p:sp>
    </p:spTree>
    <p:extLst>
      <p:ext uri="{BB962C8B-B14F-4D97-AF65-F5344CB8AC3E}">
        <p14:creationId xmlns:p14="http://schemas.microsoft.com/office/powerpoint/2010/main" val="40684950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814" y="206419"/>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a:solidFill>
                  <a:srgbClr val="000000"/>
                </a:solidFill>
                <a:latin typeface="Arial" panose="020B0604020202020204" pitchFamily="34" charset="0"/>
                <a:cs typeface="Arial" panose="020B0604020202020204" pitchFamily="34" charset="0"/>
              </a:rPr>
              <a:t>A</a:t>
            </a:r>
          </a:p>
        </p:txBody>
      </p:sp>
      <p:sp>
        <p:nvSpPr>
          <p:cNvPr id="5" name="TextBox 4"/>
          <p:cNvSpPr txBox="1"/>
          <p:nvPr/>
        </p:nvSpPr>
        <p:spPr>
          <a:xfrm>
            <a:off x="183828" y="7491282"/>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D</a:t>
            </a:r>
            <a:endParaRPr lang="en-US" sz="1800" b="1" dirty="0">
              <a:solidFill>
                <a:srgbClr val="000000"/>
              </a:solidFill>
              <a:latin typeface="Arial" panose="020B0604020202020204" pitchFamily="34" charset="0"/>
              <a:cs typeface="Arial" panose="020B0604020202020204" pitchFamily="34" charset="0"/>
            </a:endParaRPr>
          </a:p>
        </p:txBody>
      </p:sp>
      <p:sp>
        <p:nvSpPr>
          <p:cNvPr id="6" name="TextBox 3"/>
          <p:cNvSpPr txBox="1"/>
          <p:nvPr/>
        </p:nvSpPr>
        <p:spPr>
          <a:xfrm>
            <a:off x="3762533" y="169023"/>
            <a:ext cx="26930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B</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3"/>
          <p:cNvSpPr txBox="1"/>
          <p:nvPr/>
        </p:nvSpPr>
        <p:spPr>
          <a:xfrm>
            <a:off x="3762547" y="7491282"/>
            <a:ext cx="26929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800" b="1" dirty="0" smtClean="0">
                <a:solidFill>
                  <a:srgbClr val="000000"/>
                </a:solidFill>
                <a:latin typeface="Arial" panose="020B0604020202020204" pitchFamily="34" charset="0"/>
                <a:cs typeface="Arial" panose="020B0604020202020204" pitchFamily="34" charset="0"/>
              </a:rPr>
              <a:t>C</a:t>
            </a:r>
            <a:endParaRPr lang="en-US" sz="1800" b="1" dirty="0">
              <a:solidFill>
                <a:srgbClr val="000000"/>
              </a:solidFill>
              <a:latin typeface="Arial" panose="020B0604020202020204" pitchFamily="34" charset="0"/>
              <a:cs typeface="Arial" panose="020B0604020202020204" pitchFamily="34" charset="0"/>
            </a:endParaRPr>
          </a:p>
        </p:txBody>
      </p:sp>
      <p:pic>
        <p:nvPicPr>
          <p:cNvPr id="3" name="Obraz 2" descr="chr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14"/>
            <a:ext cx="6858000" cy="6858000"/>
          </a:xfrm>
          <a:prstGeom prst="rect">
            <a:avLst/>
          </a:prstGeom>
        </p:spPr>
      </p:pic>
      <p:sp>
        <p:nvSpPr>
          <p:cNvPr id="8" name="Shape 127"/>
          <p:cNvSpPr/>
          <p:nvPr/>
        </p:nvSpPr>
        <p:spPr>
          <a:xfrm>
            <a:off x="183814" y="8545238"/>
            <a:ext cx="6236243" cy="258536"/>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en-US" sz="1200" dirty="0" smtClean="0"/>
              <a:t>S2</a:t>
            </a:r>
            <a:r>
              <a:rPr lang="pl-PL" sz="1200" dirty="0"/>
              <a:t>7</a:t>
            </a:r>
            <a:r>
              <a:rPr lang="pl-PL" sz="1200" dirty="0" smtClean="0"/>
              <a:t>. </a:t>
            </a:r>
            <a:r>
              <a:rPr lang="en-GB" sz="1200" dirty="0"/>
              <a:t>Analogous to Figure S24, but for Chromosome </a:t>
            </a:r>
            <a:r>
              <a:rPr lang="en-GB" sz="1200" dirty="0" smtClean="0"/>
              <a:t>1</a:t>
            </a:r>
            <a:r>
              <a:rPr lang="pl-PL" sz="1200" dirty="0" smtClean="0"/>
              <a:t>4</a:t>
            </a:r>
            <a:r>
              <a:rPr lang="en-GB" sz="1200" dirty="0" smtClean="0"/>
              <a:t>.</a:t>
            </a:r>
            <a:endParaRPr lang="pl-PL" sz="1200" dirty="0"/>
          </a:p>
        </p:txBody>
      </p:sp>
    </p:spTree>
    <p:extLst>
      <p:ext uri="{BB962C8B-B14F-4D97-AF65-F5344CB8AC3E}">
        <p14:creationId xmlns:p14="http://schemas.microsoft.com/office/powerpoint/2010/main" val="405306523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263651" y="-2114188"/>
            <a:ext cx="823068" cy="555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11583" y="18013"/>
            <a:ext cx="2021510" cy="236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Single CTCF Contact Domain (CCD)</a:t>
            </a:r>
          </a:p>
        </p:txBody>
      </p:sp>
      <p:sp>
        <p:nvSpPr>
          <p:cNvPr id="16" name="TextBox 15"/>
          <p:cNvSpPr txBox="1"/>
          <p:nvPr/>
        </p:nvSpPr>
        <p:spPr>
          <a:xfrm>
            <a:off x="2342535" y="4935955"/>
            <a:ext cx="2106469" cy="236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Ensemble of refined distance matrixes</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387522" y="911967"/>
            <a:ext cx="1420963" cy="276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641478" y="3391177"/>
            <a:ext cx="862167" cy="71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4015850" y="1135062"/>
            <a:ext cx="274977" cy="374072"/>
          </a:xfrm>
          <a:prstGeom prst="straightConnector1">
            <a:avLst/>
          </a:prstGeom>
          <a:noFill/>
          <a:ln w="25400" cap="flat">
            <a:solidFill>
              <a:srgbClr val="7F7F7F"/>
            </a:solidFill>
            <a:prstDash val="solid"/>
            <a:miter lim="400000"/>
            <a:tailEnd type="arrow"/>
          </a:ln>
          <a:effectLst/>
        </p:spPr>
        <p:style>
          <a:lnRef idx="0">
            <a:scrgbClr r="0" g="0" b="0"/>
          </a:lnRef>
          <a:fillRef idx="0">
            <a:scrgbClr r="0" g="0" b="0"/>
          </a:fillRef>
          <a:effectRef idx="0">
            <a:scrgbClr r="0" g="0" b="0"/>
          </a:effectRef>
          <a:fontRef idx="none"/>
        </p:style>
      </p:cxnSp>
      <p:sp>
        <p:nvSpPr>
          <p:cNvPr id="9" name="TextBox 8"/>
          <p:cNvSpPr txBox="1"/>
          <p:nvPr/>
        </p:nvSpPr>
        <p:spPr>
          <a:xfrm>
            <a:off x="3075258" y="1800100"/>
            <a:ext cx="686208" cy="3787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Preliminary</a:t>
            </a:r>
          </a:p>
          <a:p>
            <a:pPr defTabSz="762019" rtl="0" latinLnBrk="1" hangingPunct="0"/>
            <a:r>
              <a:rPr lang="en-US" sz="923" dirty="0">
                <a:solidFill>
                  <a:srgbClr val="000000"/>
                </a:solidFill>
                <a:latin typeface="Arial" panose="020B0604020202020204" pitchFamily="34" charset="0"/>
                <a:cs typeface="Arial" panose="020B0604020202020204" pitchFamily="34" charset="0"/>
              </a:rPr>
              <a:t>structures</a:t>
            </a:r>
          </a:p>
        </p:txBody>
      </p:sp>
      <p:sp>
        <p:nvSpPr>
          <p:cNvPr id="10" name="TextBox 9"/>
          <p:cNvSpPr txBox="1"/>
          <p:nvPr/>
        </p:nvSpPr>
        <p:spPr>
          <a:xfrm>
            <a:off x="3180168" y="2401954"/>
            <a:ext cx="554762" cy="3787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Distance</a:t>
            </a:r>
          </a:p>
          <a:p>
            <a:pPr defTabSz="762019" rtl="0" latinLnBrk="1" hangingPunct="0"/>
            <a:r>
              <a:rPr lang="en-US" sz="923" dirty="0">
                <a:solidFill>
                  <a:srgbClr val="000000"/>
                </a:solidFill>
                <a:latin typeface="Arial" panose="020B0604020202020204" pitchFamily="34" charset="0"/>
                <a:cs typeface="Arial" panose="020B0604020202020204" pitchFamily="34" charset="0"/>
              </a:rPr>
              <a:t>matrices</a:t>
            </a:r>
          </a:p>
        </p:txBody>
      </p:sp>
      <p:sp>
        <p:nvSpPr>
          <p:cNvPr id="12" name="TextBox 11"/>
          <p:cNvSpPr txBox="1"/>
          <p:nvPr/>
        </p:nvSpPr>
        <p:spPr>
          <a:xfrm>
            <a:off x="4340941" y="1189564"/>
            <a:ext cx="1042075" cy="236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Polymer modeling</a:t>
            </a:r>
          </a:p>
        </p:txBody>
      </p:sp>
      <p:sp>
        <p:nvSpPr>
          <p:cNvPr id="15" name="TextBox 14"/>
          <p:cNvSpPr txBox="1"/>
          <p:nvPr/>
        </p:nvSpPr>
        <p:spPr>
          <a:xfrm>
            <a:off x="4414260" y="4205360"/>
            <a:ext cx="1367485" cy="236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Average distance matrix</a:t>
            </a:r>
          </a:p>
        </p:txBody>
      </p:sp>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938965" y="1698840"/>
            <a:ext cx="286788" cy="286606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4" name="Straight Arrow Connector 33"/>
          <p:cNvCxnSpPr/>
          <p:nvPr/>
        </p:nvCxnSpPr>
        <p:spPr>
          <a:xfrm flipH="1">
            <a:off x="4217987" y="4492667"/>
            <a:ext cx="432197" cy="455955"/>
          </a:xfrm>
          <a:prstGeom prst="straightConnector1">
            <a:avLst/>
          </a:prstGeom>
          <a:noFill/>
          <a:ln w="25400" cap="flat">
            <a:solidFill>
              <a:srgbClr val="7F7F7F"/>
            </a:solidFill>
            <a:prstDash val="solid"/>
            <a:miter lim="400000"/>
            <a:tailEnd type="arrow"/>
          </a:ln>
          <a:effectLst/>
        </p:spPr>
        <p:style>
          <a:lnRef idx="0">
            <a:scrgbClr r="0" g="0" b="0"/>
          </a:lnRef>
          <a:fillRef idx="0">
            <a:scrgbClr r="0" g="0" b="0"/>
          </a:fillRef>
          <a:effectRef idx="0">
            <a:scrgbClr r="0" g="0" b="0"/>
          </a:effectRef>
          <a:fontRef idx="none"/>
        </p:style>
      </p:cxnSp>
      <p:sp>
        <p:nvSpPr>
          <p:cNvPr id="44" name="Rectangle 43"/>
          <p:cNvSpPr/>
          <p:nvPr/>
        </p:nvSpPr>
        <p:spPr>
          <a:xfrm>
            <a:off x="2438873" y="7136944"/>
            <a:ext cx="394142" cy="662869"/>
          </a:xfrm>
          <a:prstGeom prst="rect">
            <a:avLst/>
          </a:prstGeom>
          <a:solidFill>
            <a:schemeClr val="bg1"/>
          </a:solidFill>
          <a:ln w="25400" cap="flat">
            <a:solidFill>
              <a:schemeClr val="bg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6892" tIns="46892" rIns="46892" bIns="46892" numCol="1" spcCol="38100" rtlCol="0" anchor="ctr">
            <a:spAutoFit/>
          </a:bodyPr>
          <a:lstStyle/>
          <a:p>
            <a:pPr defTabSz="539275" rtl="0" latinLnBrk="1" hangingPunct="0"/>
            <a:endParaRPr lang="en-US" sz="3692">
              <a:solidFill>
                <a:srgbClr val="FFFFFF"/>
              </a:solidFill>
              <a:effectLst>
                <a:outerShdw blurRad="38100" dist="12700" dir="5400000" rotWithShape="0">
                  <a:srgbClr val="000000">
                    <a:alpha val="50000"/>
                  </a:srgbClr>
                </a:outerShdw>
              </a:effectLst>
            </a:endParaRP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1375083" y="1721419"/>
            <a:ext cx="1118741" cy="196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H="1">
            <a:off x="2271473" y="1099414"/>
            <a:ext cx="614212" cy="1202100"/>
          </a:xfrm>
          <a:prstGeom prst="straightConnector1">
            <a:avLst/>
          </a:prstGeom>
          <a:noFill/>
          <a:ln w="25400" cap="flat">
            <a:solidFill>
              <a:srgbClr val="7F7F7F"/>
            </a:solidFill>
            <a:prstDash val="solid"/>
            <a:miter lim="400000"/>
            <a:tailEnd type="arrow"/>
          </a:ln>
          <a:effectLst/>
        </p:spPr>
        <p:style>
          <a:lnRef idx="0">
            <a:scrgbClr r="0" g="0" b="0"/>
          </a:lnRef>
          <a:fillRef idx="0">
            <a:scrgbClr r="0" g="0" b="0"/>
          </a:fillRef>
          <a:effectRef idx="0">
            <a:scrgbClr r="0" g="0" b="0"/>
          </a:effectRef>
          <a:fontRef idx="none"/>
        </p:style>
      </p:cxnSp>
      <p:sp>
        <p:nvSpPr>
          <p:cNvPr id="13" name="TextBox 12"/>
          <p:cNvSpPr txBox="1"/>
          <p:nvPr/>
        </p:nvSpPr>
        <p:spPr>
          <a:xfrm>
            <a:off x="1216396" y="1390770"/>
            <a:ext cx="1226420" cy="236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a:solidFill>
                  <a:srgbClr val="000000"/>
                </a:solidFill>
                <a:latin typeface="Arial" panose="020B0604020202020204" pitchFamily="34" charset="0"/>
                <a:cs typeface="Arial" panose="020B0604020202020204" pitchFamily="34" charset="0"/>
              </a:rPr>
              <a:t>Singleton interactions</a:t>
            </a:r>
          </a:p>
        </p:txBody>
      </p:sp>
      <p:sp>
        <p:nvSpPr>
          <p:cNvPr id="14" name="TextBox 13"/>
          <p:cNvSpPr txBox="1"/>
          <p:nvPr/>
        </p:nvSpPr>
        <p:spPr>
          <a:xfrm>
            <a:off x="999899" y="3242043"/>
            <a:ext cx="1668850" cy="2367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923" dirty="0" err="1">
                <a:solidFill>
                  <a:srgbClr val="000000"/>
                </a:solidFill>
                <a:latin typeface="Arial" panose="020B0604020202020204" pitchFamily="34" charset="0"/>
                <a:cs typeface="Arial" panose="020B0604020202020204" pitchFamily="34" charset="0"/>
              </a:rPr>
              <a:t>Subanchor</a:t>
            </a:r>
            <a:r>
              <a:rPr lang="en-US" sz="923" dirty="0">
                <a:solidFill>
                  <a:srgbClr val="000000"/>
                </a:solidFill>
                <a:latin typeface="Arial" panose="020B0604020202020204" pitchFamily="34" charset="0"/>
                <a:cs typeface="Arial" panose="020B0604020202020204" pitchFamily="34" charset="0"/>
              </a:rPr>
              <a:t> singleton heatmap</a:t>
            </a:r>
          </a:p>
        </p:txBody>
      </p:sp>
      <p:cxnSp>
        <p:nvCxnSpPr>
          <p:cNvPr id="36" name="Straight Arrow Connector 35"/>
          <p:cNvCxnSpPr/>
          <p:nvPr/>
        </p:nvCxnSpPr>
        <p:spPr>
          <a:xfrm>
            <a:off x="2153662" y="3543469"/>
            <a:ext cx="765550" cy="1291571"/>
          </a:xfrm>
          <a:prstGeom prst="straightConnector1">
            <a:avLst/>
          </a:prstGeom>
          <a:noFill/>
          <a:ln w="25400" cap="flat">
            <a:solidFill>
              <a:srgbClr val="7F7F7F"/>
            </a:solidFill>
            <a:prstDash val="solid"/>
            <a:miter lim="400000"/>
            <a:tailEnd type="arrow"/>
          </a:ln>
          <a:effectLst/>
        </p:spPr>
        <p:style>
          <a:lnRef idx="0">
            <a:scrgbClr r="0" g="0" b="0"/>
          </a:lnRef>
          <a:fillRef idx="0">
            <a:scrgbClr r="0" g="0" b="0"/>
          </a:fillRef>
          <a:effectRef idx="0">
            <a:scrgbClr r="0" g="0" b="0"/>
          </a:effectRef>
          <a:fontRef idx="none"/>
        </p:style>
      </p:cxnSp>
      <p:sp>
        <p:nvSpPr>
          <p:cNvPr id="54" name="Rectangle 53"/>
          <p:cNvSpPr/>
          <p:nvPr/>
        </p:nvSpPr>
        <p:spPr>
          <a:xfrm>
            <a:off x="1280517" y="1866041"/>
            <a:ext cx="255631" cy="662869"/>
          </a:xfrm>
          <a:prstGeom prst="rect">
            <a:avLst/>
          </a:prstGeom>
          <a:solidFill>
            <a:schemeClr val="bg1"/>
          </a:solidFill>
          <a:ln w="25400" cap="flat">
            <a:solidFill>
              <a:schemeClr val="bg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6892" tIns="46892" rIns="46892" bIns="46892" numCol="1" spcCol="38100" rtlCol="0" anchor="ctr">
            <a:spAutoFit/>
          </a:bodyPr>
          <a:lstStyle/>
          <a:p>
            <a:pPr defTabSz="539275" rtl="0" latinLnBrk="1" hangingPunct="0"/>
            <a:endParaRPr lang="en-US" sz="3692">
              <a:solidFill>
                <a:srgbClr val="FFFFFF"/>
              </a:solidFill>
              <a:effectLst>
                <a:outerShdw blurRad="38100" dist="12700" dir="5400000" rotWithShape="0">
                  <a:srgbClr val="000000">
                    <a:alpha val="50000"/>
                  </a:srgbClr>
                </a:outerShdw>
              </a:effectLst>
            </a:endParaRPr>
          </a:p>
        </p:txBody>
      </p:sp>
      <p:sp>
        <p:nvSpPr>
          <p:cNvPr id="59" name="TextBox 58"/>
          <p:cNvSpPr txBox="1"/>
          <p:nvPr/>
        </p:nvSpPr>
        <p:spPr>
          <a:xfrm>
            <a:off x="490693" y="-6379"/>
            <a:ext cx="214926" cy="2935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1292" b="1" dirty="0">
                <a:solidFill>
                  <a:srgbClr val="000000"/>
                </a:solidFill>
                <a:latin typeface="Arial" panose="020B0604020202020204" pitchFamily="34" charset="0"/>
                <a:cs typeface="Arial" panose="020B0604020202020204" pitchFamily="34" charset="0"/>
              </a:rPr>
              <a:t>A</a:t>
            </a:r>
          </a:p>
        </p:txBody>
      </p:sp>
      <p:sp>
        <p:nvSpPr>
          <p:cNvPr id="60" name="TextBox 59"/>
          <p:cNvSpPr txBox="1"/>
          <p:nvPr/>
        </p:nvSpPr>
        <p:spPr>
          <a:xfrm>
            <a:off x="484810" y="2017044"/>
            <a:ext cx="214926" cy="2935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1292" b="1" dirty="0">
                <a:solidFill>
                  <a:srgbClr val="000000"/>
                </a:solidFill>
                <a:latin typeface="Arial" panose="020B0604020202020204" pitchFamily="34" charset="0"/>
                <a:cs typeface="Arial" panose="020B0604020202020204" pitchFamily="34" charset="0"/>
              </a:rPr>
              <a:t>B</a:t>
            </a:r>
          </a:p>
        </p:txBody>
      </p:sp>
      <p:sp>
        <p:nvSpPr>
          <p:cNvPr id="61" name="TextBox 60"/>
          <p:cNvSpPr txBox="1"/>
          <p:nvPr/>
        </p:nvSpPr>
        <p:spPr>
          <a:xfrm>
            <a:off x="3464626" y="1350954"/>
            <a:ext cx="214926" cy="2935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6892" tIns="46892" rIns="46892" bIns="46892" numCol="1" spcCol="38100" rtlCol="0" anchor="ctr">
            <a:spAutoFit/>
          </a:bodyPr>
          <a:lstStyle/>
          <a:p>
            <a:pPr defTabSz="762019" rtl="0" latinLnBrk="1" hangingPunct="0"/>
            <a:r>
              <a:rPr lang="en-US" sz="1292" b="1" dirty="0">
                <a:solidFill>
                  <a:srgbClr val="000000"/>
                </a:solidFill>
                <a:latin typeface="Arial" panose="020B0604020202020204" pitchFamily="34" charset="0"/>
                <a:cs typeface="Arial" panose="020B0604020202020204" pitchFamily="34" charset="0"/>
              </a:rPr>
              <a:t>C</a:t>
            </a:r>
          </a:p>
        </p:txBody>
      </p:sp>
      <p:sp>
        <p:nvSpPr>
          <p:cNvPr id="38" name="Rectangle 43"/>
          <p:cNvSpPr/>
          <p:nvPr/>
        </p:nvSpPr>
        <p:spPr>
          <a:xfrm>
            <a:off x="4413739" y="7294207"/>
            <a:ext cx="394142" cy="662869"/>
          </a:xfrm>
          <a:prstGeom prst="rect">
            <a:avLst/>
          </a:prstGeom>
          <a:solidFill>
            <a:schemeClr val="bg1"/>
          </a:solidFill>
          <a:ln w="25400" cap="flat">
            <a:solidFill>
              <a:schemeClr val="bg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6892" tIns="46892" rIns="46892" bIns="46892" numCol="1" spcCol="38100" rtlCol="0" anchor="ctr">
            <a:spAutoFit/>
          </a:bodyPr>
          <a:lstStyle/>
          <a:p>
            <a:pPr defTabSz="539275" rtl="0" latinLnBrk="1" hangingPunct="0"/>
            <a:endParaRPr lang="en-US" sz="3692">
              <a:solidFill>
                <a:srgbClr val="FFFFFF"/>
              </a:solidFill>
              <a:effectLst>
                <a:outerShdw blurRad="38100" dist="12700" dir="5400000" rotWithShape="0">
                  <a:srgbClr val="000000">
                    <a:alpha val="50000"/>
                  </a:srgbClr>
                </a:outerShdw>
              </a:effectLst>
            </a:endParaRPr>
          </a:p>
        </p:txBody>
      </p:sp>
      <p:sp>
        <p:nvSpPr>
          <p:cNvPr id="40" name="Rectangle 43"/>
          <p:cNvSpPr/>
          <p:nvPr/>
        </p:nvSpPr>
        <p:spPr>
          <a:xfrm>
            <a:off x="967154" y="7364545"/>
            <a:ext cx="394142" cy="662869"/>
          </a:xfrm>
          <a:prstGeom prst="rect">
            <a:avLst/>
          </a:prstGeom>
          <a:solidFill>
            <a:schemeClr val="bg1"/>
          </a:solidFill>
          <a:ln w="25400" cap="flat">
            <a:solidFill>
              <a:schemeClr val="bg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6892" tIns="46892" rIns="46892" bIns="46892" numCol="1" spcCol="38100" rtlCol="0" anchor="ctr">
            <a:spAutoFit/>
          </a:bodyPr>
          <a:lstStyle/>
          <a:p>
            <a:pPr defTabSz="539275" rtl="0" latinLnBrk="1" hangingPunct="0"/>
            <a:endParaRPr lang="en-US" sz="3692">
              <a:solidFill>
                <a:srgbClr val="FFFFFF"/>
              </a:solidFill>
              <a:effectLst>
                <a:outerShdw blurRad="38100" dist="12700" dir="5400000" rotWithShape="0">
                  <a:srgbClr val="000000">
                    <a:alpha val="50000"/>
                  </a:srgbClr>
                </a:outerShdw>
              </a:effectLst>
            </a:endParaRPr>
          </a:p>
        </p:txBody>
      </p:sp>
      <p:sp>
        <p:nvSpPr>
          <p:cNvPr id="42" name="CustomShape 3"/>
          <p:cNvSpPr/>
          <p:nvPr/>
        </p:nvSpPr>
        <p:spPr>
          <a:xfrm>
            <a:off x="1927437" y="8219613"/>
            <a:ext cx="3060222" cy="262855"/>
          </a:xfrm>
          <a:prstGeom prst="rect">
            <a:avLst/>
          </a:prstGeom>
          <a:noFill/>
          <a:ln w="12600">
            <a:noFill/>
          </a:ln>
        </p:spPr>
        <p:txBody>
          <a:bodyPr wrap="none" lIns="46855" tIns="46855" rIns="46855" bIns="46855" anchor="ctr"/>
          <a:lstStyle/>
          <a:p>
            <a:pPr algn="ctr">
              <a:lnSpc>
                <a:spcPct val="100000"/>
              </a:lnSpc>
            </a:pPr>
            <a:r>
              <a:rPr lang="en-US" sz="923" dirty="0">
                <a:solidFill>
                  <a:srgbClr val="000000"/>
                </a:solidFill>
                <a:latin typeface="Arial"/>
              </a:rPr>
              <a:t>Final ensemble of subanchor looping structures</a:t>
            </a:r>
            <a:endParaRPr sz="923" dirty="0"/>
          </a:p>
        </p:txBody>
      </p:sp>
      <p:sp>
        <p:nvSpPr>
          <p:cNvPr id="43" name="CustomShape 10"/>
          <p:cNvSpPr/>
          <p:nvPr/>
        </p:nvSpPr>
        <p:spPr>
          <a:xfrm>
            <a:off x="3381480" y="6450376"/>
            <a:ext cx="5317" cy="542326"/>
          </a:xfrm>
          <a:prstGeom prst="straightConnector1">
            <a:avLst/>
          </a:prstGeom>
          <a:noFill/>
          <a:ln w="25560">
            <a:solidFill>
              <a:srgbClr val="7F7F7F"/>
            </a:solidFill>
            <a:miter/>
            <a:tailEnd type="arrow" w="med" len="med"/>
          </a:ln>
        </p:spPr>
      </p:sp>
      <p:sp>
        <p:nvSpPr>
          <p:cNvPr id="45" name="CustomShape 11"/>
          <p:cNvSpPr/>
          <p:nvPr/>
        </p:nvSpPr>
        <p:spPr>
          <a:xfrm>
            <a:off x="2438723" y="7336170"/>
            <a:ext cx="393785" cy="662622"/>
          </a:xfrm>
          <a:prstGeom prst="rect">
            <a:avLst/>
          </a:prstGeom>
          <a:solidFill>
            <a:srgbClr val="FFFFFF"/>
          </a:solidFill>
          <a:ln w="25560">
            <a:solidFill>
              <a:srgbClr val="FFFFFF"/>
            </a:solidFill>
            <a:miter/>
          </a:ln>
        </p:spPr>
      </p:sp>
      <p:sp>
        <p:nvSpPr>
          <p:cNvPr id="46" name="CustomShape 20"/>
          <p:cNvSpPr/>
          <p:nvPr/>
        </p:nvSpPr>
        <p:spPr>
          <a:xfrm>
            <a:off x="473862" y="4904715"/>
            <a:ext cx="246572" cy="347594"/>
          </a:xfrm>
          <a:prstGeom prst="rect">
            <a:avLst/>
          </a:prstGeom>
          <a:noFill/>
          <a:ln w="12600">
            <a:noFill/>
          </a:ln>
        </p:spPr>
        <p:txBody>
          <a:bodyPr wrap="none" lIns="46855" tIns="46855" rIns="46855" bIns="46855" anchor="ctr"/>
          <a:lstStyle/>
          <a:p>
            <a:pPr algn="ctr">
              <a:lnSpc>
                <a:spcPct val="100000"/>
              </a:lnSpc>
            </a:pPr>
            <a:r>
              <a:rPr lang="en-US" sz="1292" b="1" dirty="0">
                <a:solidFill>
                  <a:srgbClr val="000000"/>
                </a:solidFill>
                <a:latin typeface="Arial"/>
              </a:rPr>
              <a:t>D</a:t>
            </a:r>
            <a:endParaRPr sz="1292" b="1" dirty="0"/>
          </a:p>
        </p:txBody>
      </p:sp>
      <p:pic>
        <p:nvPicPr>
          <p:cNvPr id="47" name="Picture 46"/>
          <p:cNvPicPr/>
          <p:nvPr/>
        </p:nvPicPr>
        <p:blipFill>
          <a:blip r:embed="rId8"/>
          <a:stretch>
            <a:fillRect/>
          </a:stretch>
        </p:blipFill>
        <p:spPr>
          <a:xfrm>
            <a:off x="770206" y="5175878"/>
            <a:ext cx="1181686" cy="1181686"/>
          </a:xfrm>
          <a:prstGeom prst="rect">
            <a:avLst/>
          </a:prstGeom>
          <a:ln>
            <a:noFill/>
          </a:ln>
        </p:spPr>
      </p:pic>
      <p:pic>
        <p:nvPicPr>
          <p:cNvPr id="48" name="Picture 47"/>
          <p:cNvPicPr/>
          <p:nvPr/>
        </p:nvPicPr>
        <p:blipFill>
          <a:blip r:embed="rId9"/>
          <a:stretch>
            <a:fillRect/>
          </a:stretch>
        </p:blipFill>
        <p:spPr>
          <a:xfrm>
            <a:off x="2752754" y="5175878"/>
            <a:ext cx="1183680" cy="1183680"/>
          </a:xfrm>
          <a:prstGeom prst="rect">
            <a:avLst/>
          </a:prstGeom>
          <a:ln>
            <a:noFill/>
          </a:ln>
        </p:spPr>
      </p:pic>
      <p:pic>
        <p:nvPicPr>
          <p:cNvPr id="49" name="Picture 48"/>
          <p:cNvPicPr/>
          <p:nvPr/>
        </p:nvPicPr>
        <p:blipFill>
          <a:blip r:embed="rId10"/>
          <a:stretch>
            <a:fillRect/>
          </a:stretch>
        </p:blipFill>
        <p:spPr>
          <a:xfrm>
            <a:off x="4821702" y="5175878"/>
            <a:ext cx="1181686" cy="1181686"/>
          </a:xfrm>
          <a:prstGeom prst="rect">
            <a:avLst/>
          </a:prstGeom>
          <a:ln>
            <a:noFill/>
          </a:ln>
        </p:spPr>
      </p:pic>
      <p:pic>
        <p:nvPicPr>
          <p:cNvPr id="50" name="Picture 49"/>
          <p:cNvPicPr/>
          <p:nvPr/>
        </p:nvPicPr>
        <p:blipFill>
          <a:blip r:embed="rId11"/>
          <a:stretch>
            <a:fillRect/>
          </a:stretch>
        </p:blipFill>
        <p:spPr>
          <a:xfrm>
            <a:off x="450526" y="7127814"/>
            <a:ext cx="1856935" cy="1148123"/>
          </a:xfrm>
          <a:prstGeom prst="rect">
            <a:avLst/>
          </a:prstGeom>
          <a:ln>
            <a:noFill/>
          </a:ln>
        </p:spPr>
      </p:pic>
      <p:pic>
        <p:nvPicPr>
          <p:cNvPr id="51" name="Picture 50"/>
          <p:cNvPicPr/>
          <p:nvPr/>
        </p:nvPicPr>
        <p:blipFill>
          <a:blip r:embed="rId12"/>
          <a:stretch>
            <a:fillRect/>
          </a:stretch>
        </p:blipFill>
        <p:spPr>
          <a:xfrm>
            <a:off x="2509505" y="7129143"/>
            <a:ext cx="1772529" cy="1095951"/>
          </a:xfrm>
          <a:prstGeom prst="rect">
            <a:avLst/>
          </a:prstGeom>
          <a:ln>
            <a:noFill/>
          </a:ln>
        </p:spPr>
      </p:pic>
      <p:pic>
        <p:nvPicPr>
          <p:cNvPr id="52" name="Picture 51"/>
          <p:cNvPicPr/>
          <p:nvPr/>
        </p:nvPicPr>
        <p:blipFill>
          <a:blip r:embed="rId13"/>
          <a:stretch>
            <a:fillRect/>
          </a:stretch>
        </p:blipFill>
        <p:spPr>
          <a:xfrm>
            <a:off x="4598723" y="7127814"/>
            <a:ext cx="1706400" cy="1055077"/>
          </a:xfrm>
          <a:prstGeom prst="rect">
            <a:avLst/>
          </a:prstGeom>
          <a:ln>
            <a:noFill/>
          </a:ln>
        </p:spPr>
      </p:pic>
      <p:sp>
        <p:nvSpPr>
          <p:cNvPr id="53" name="CustomShape 22"/>
          <p:cNvSpPr/>
          <p:nvPr/>
        </p:nvSpPr>
        <p:spPr>
          <a:xfrm>
            <a:off x="473861" y="6792721"/>
            <a:ext cx="235274" cy="346929"/>
          </a:xfrm>
          <a:prstGeom prst="rect">
            <a:avLst/>
          </a:prstGeom>
          <a:noFill/>
          <a:ln w="12600">
            <a:noFill/>
          </a:ln>
        </p:spPr>
        <p:txBody>
          <a:bodyPr wrap="none" lIns="46855" tIns="46855" rIns="46855" bIns="46855" anchor="ctr"/>
          <a:lstStyle/>
          <a:p>
            <a:pPr algn="ctr">
              <a:lnSpc>
                <a:spcPct val="100000"/>
              </a:lnSpc>
            </a:pPr>
            <a:r>
              <a:rPr lang="en-US" sz="1292" b="1" dirty="0">
                <a:solidFill>
                  <a:srgbClr val="000000"/>
                </a:solidFill>
                <a:latin typeface="Arial"/>
              </a:rPr>
              <a:t>E</a:t>
            </a:r>
            <a:endParaRPr sz="1292" b="1" dirty="0"/>
          </a:p>
        </p:txBody>
      </p:sp>
      <p:sp>
        <p:nvSpPr>
          <p:cNvPr id="55" name="CustomShape 23"/>
          <p:cNvSpPr/>
          <p:nvPr/>
        </p:nvSpPr>
        <p:spPr>
          <a:xfrm>
            <a:off x="5412545" y="6450376"/>
            <a:ext cx="5317" cy="542326"/>
          </a:xfrm>
          <a:prstGeom prst="straightConnector1">
            <a:avLst/>
          </a:prstGeom>
          <a:noFill/>
          <a:ln w="25560">
            <a:solidFill>
              <a:srgbClr val="7F7F7F"/>
            </a:solidFill>
            <a:miter/>
            <a:tailEnd type="arrow" w="med" len="med"/>
          </a:ln>
        </p:spPr>
      </p:sp>
      <p:sp>
        <p:nvSpPr>
          <p:cNvPr id="56" name="CustomShape 24"/>
          <p:cNvSpPr/>
          <p:nvPr/>
        </p:nvSpPr>
        <p:spPr>
          <a:xfrm>
            <a:off x="1276643" y="6414487"/>
            <a:ext cx="5317" cy="542326"/>
          </a:xfrm>
          <a:prstGeom prst="straightConnector1">
            <a:avLst/>
          </a:prstGeom>
          <a:noFill/>
          <a:ln w="25560">
            <a:solidFill>
              <a:srgbClr val="7F7F7F"/>
            </a:solidFill>
            <a:miter/>
            <a:tailEnd type="arrow" w="med" len="med"/>
          </a:ln>
        </p:spPr>
      </p:sp>
      <p:sp>
        <p:nvSpPr>
          <p:cNvPr id="57" name="CustomShape 25"/>
          <p:cNvSpPr/>
          <p:nvPr/>
        </p:nvSpPr>
        <p:spPr>
          <a:xfrm>
            <a:off x="2199794" y="5569995"/>
            <a:ext cx="270498" cy="347594"/>
          </a:xfrm>
          <a:prstGeom prst="rect">
            <a:avLst/>
          </a:prstGeom>
          <a:noFill/>
          <a:ln w="12600">
            <a:noFill/>
          </a:ln>
        </p:spPr>
        <p:txBody>
          <a:bodyPr wrap="none" lIns="46855" tIns="46855" rIns="46855" bIns="46855" anchor="ctr"/>
          <a:lstStyle/>
          <a:p>
            <a:pPr algn="ctr">
              <a:lnSpc>
                <a:spcPct val="100000"/>
              </a:lnSpc>
            </a:pPr>
            <a:r>
              <a:rPr lang="en-US" sz="3692">
                <a:solidFill>
                  <a:srgbClr val="000000"/>
                </a:solidFill>
                <a:latin typeface="Arial"/>
              </a:rPr>
              <a:t>...</a:t>
            </a:r>
            <a:endParaRPr sz="3692"/>
          </a:p>
        </p:txBody>
      </p:sp>
      <p:sp>
        <p:nvSpPr>
          <p:cNvPr id="58" name="CustomShape 26"/>
          <p:cNvSpPr/>
          <p:nvPr/>
        </p:nvSpPr>
        <p:spPr>
          <a:xfrm>
            <a:off x="4230859" y="5569995"/>
            <a:ext cx="270498" cy="347594"/>
          </a:xfrm>
          <a:prstGeom prst="rect">
            <a:avLst/>
          </a:prstGeom>
          <a:noFill/>
          <a:ln w="12600">
            <a:noFill/>
          </a:ln>
        </p:spPr>
        <p:txBody>
          <a:bodyPr wrap="none" lIns="46855" tIns="46855" rIns="46855" bIns="46855" anchor="ctr"/>
          <a:lstStyle/>
          <a:p>
            <a:pPr algn="ctr">
              <a:lnSpc>
                <a:spcPct val="100000"/>
              </a:lnSpc>
            </a:pPr>
            <a:r>
              <a:rPr lang="en-US" sz="3692">
                <a:solidFill>
                  <a:srgbClr val="000000"/>
                </a:solidFill>
                <a:latin typeface="Arial"/>
              </a:rPr>
              <a:t>...</a:t>
            </a:r>
            <a:endParaRPr sz="3692"/>
          </a:p>
        </p:txBody>
      </p:sp>
      <p:sp>
        <p:nvSpPr>
          <p:cNvPr id="62" name="Shape 127"/>
          <p:cNvSpPr/>
          <p:nvPr/>
        </p:nvSpPr>
        <p:spPr>
          <a:xfrm>
            <a:off x="101600" y="8621446"/>
            <a:ext cx="6618514" cy="443202"/>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pl-PL" sz="1200" dirty="0" smtClean="0"/>
              <a:t>S28. </a:t>
            </a:r>
            <a:r>
              <a:rPr lang="en-GB" sz="1200" dirty="0"/>
              <a:t>Sub-anchor level reconstruction. (A) During the simulation every CCD is considered separately. (B) A </a:t>
            </a:r>
            <a:r>
              <a:rPr lang="en-GB" sz="1200" dirty="0" err="1"/>
              <a:t>subanchor</a:t>
            </a:r>
            <a:r>
              <a:rPr lang="en-GB" sz="1200" dirty="0"/>
              <a:t> singleton </a:t>
            </a:r>
            <a:r>
              <a:rPr lang="en-GB" sz="1200" dirty="0" err="1"/>
              <a:t>heatmap</a:t>
            </a:r>
            <a:r>
              <a:rPr lang="en-GB" sz="1200" dirty="0"/>
              <a:t>. (</a:t>
            </a:r>
            <a:r>
              <a:rPr lang="en-GB" sz="1200" i="1" dirty="0"/>
              <a:t>legend continued on next page</a:t>
            </a:r>
            <a:r>
              <a:rPr lang="en-GB" sz="1200" dirty="0"/>
              <a:t>)</a:t>
            </a:r>
            <a:endParaRPr lang="pl-PL" sz="1200" dirty="0"/>
          </a:p>
        </p:txBody>
      </p:sp>
    </p:spTree>
    <p:extLst>
      <p:ext uri="{BB962C8B-B14F-4D97-AF65-F5344CB8AC3E}">
        <p14:creationId xmlns:p14="http://schemas.microsoft.com/office/powerpoint/2010/main" val="189708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16114" y="264005"/>
            <a:ext cx="6574972" cy="1366532"/>
          </a:xfrm>
          <a:prstGeom prst="rect">
            <a:avLst/>
          </a:prstGeom>
          <a:ln w="12700">
            <a:miter lim="400000"/>
          </a:ln>
          <a:extLst>
            <a:ext uri="{C572A759-6A51-4108-AA02-DFA0A04FC94B}">
              <ma14:wrappingTextBoxFlag xmlns:ma14="http://schemas.microsoft.com/office/mac/drawingml/2011/main" xmlns="" val="1"/>
            </a:ext>
          </a:extLst>
        </p:spPr>
        <p:txBody>
          <a:bodyPr wrap="square" lIns="36578" tIns="36578" rIns="36578" bIns="36578" anchor="ctr">
            <a:spAutoFit/>
          </a:bodyPr>
          <a:lstStyle>
            <a:lvl1pPr algn="r">
              <a:defRPr sz="1400" b="1">
                <a:latin typeface="Arial"/>
                <a:ea typeface="Arial"/>
                <a:cs typeface="Arial"/>
                <a:sym typeface="Arial"/>
              </a:defRPr>
            </a:lvl1pPr>
          </a:lstStyle>
          <a:p>
            <a:pPr lvl="0" algn="just">
              <a:defRPr sz="1800" b="0"/>
            </a:pPr>
            <a:r>
              <a:rPr sz="1200" dirty="0"/>
              <a:t>Figure </a:t>
            </a:r>
            <a:r>
              <a:rPr lang="pl-PL" sz="1200" dirty="0" smtClean="0"/>
              <a:t>S28, </a:t>
            </a:r>
            <a:r>
              <a:rPr lang="pl-PL" sz="1200" i="1" dirty="0" smtClean="0"/>
              <a:t>continued</a:t>
            </a:r>
            <a:r>
              <a:rPr lang="pl-PL" sz="1200" dirty="0" smtClean="0"/>
              <a:t>. </a:t>
            </a:r>
            <a:r>
              <a:rPr lang="en-GB" sz="1200" dirty="0" smtClean="0"/>
              <a:t>(</a:t>
            </a:r>
            <a:r>
              <a:rPr lang="en-GB" sz="1200" dirty="0"/>
              <a:t>C) A number of preliminary structures are generated based only on polymer interactions, and for each structure a distance </a:t>
            </a:r>
            <a:r>
              <a:rPr lang="en-GB" sz="1200" dirty="0" err="1"/>
              <a:t>heatmap</a:t>
            </a:r>
            <a:r>
              <a:rPr lang="en-GB" sz="1200" dirty="0"/>
              <a:t> is calculated. The distance </a:t>
            </a:r>
            <a:r>
              <a:rPr lang="en-GB" sz="1200" dirty="0" err="1"/>
              <a:t>heatmaps</a:t>
            </a:r>
            <a:r>
              <a:rPr lang="en-GB" sz="1200" dirty="0"/>
              <a:t> are combined to produce an average distance </a:t>
            </a:r>
            <a:r>
              <a:rPr lang="en-GB" sz="1200" dirty="0" err="1"/>
              <a:t>heatmap</a:t>
            </a:r>
            <a:r>
              <a:rPr lang="en-GB" sz="1200" dirty="0"/>
              <a:t>. (D) The singleton </a:t>
            </a:r>
            <a:r>
              <a:rPr lang="en-GB" sz="1200" dirty="0" err="1"/>
              <a:t>heatmap</a:t>
            </a:r>
            <a:r>
              <a:rPr lang="en-GB" sz="1200" dirty="0"/>
              <a:t> is used to modify the values in the distance matrix, resulting in a set of refined distance matrixes comprising ensemble conformations. (E) Final structures based on the refined distance </a:t>
            </a:r>
            <a:r>
              <a:rPr lang="en-GB" sz="1200" dirty="0" err="1"/>
              <a:t>heatmaps</a:t>
            </a:r>
            <a:r>
              <a:rPr lang="en-GB" sz="1200" dirty="0"/>
              <a:t>. Each ensemble member structure is constructed using different refined distance matrix. </a:t>
            </a:r>
            <a:endParaRPr lang="pl-PL" sz="1200" dirty="0"/>
          </a:p>
        </p:txBody>
      </p:sp>
    </p:spTree>
    <p:extLst>
      <p:ext uri="{BB962C8B-B14F-4D97-AF65-F5344CB8AC3E}">
        <p14:creationId xmlns:p14="http://schemas.microsoft.com/office/powerpoint/2010/main" val="14031185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7"/>
          <p:cNvSpPr/>
          <p:nvPr/>
        </p:nvSpPr>
        <p:spPr>
          <a:xfrm>
            <a:off x="147354" y="546090"/>
            <a:ext cx="6592113" cy="1551166"/>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S3, </a:t>
            </a:r>
            <a:r>
              <a:rPr lang="pl-PL" sz="1200" i="1" dirty="0" smtClean="0"/>
              <a:t>continued</a:t>
            </a:r>
            <a:r>
              <a:rPr lang="pl-PL" sz="1200" dirty="0" smtClean="0"/>
              <a:t>. </a:t>
            </a:r>
            <a:r>
              <a:rPr lang="en-GB" sz="1200" dirty="0" smtClean="0"/>
              <a:t>(</a:t>
            </a:r>
            <a:r>
              <a:rPr lang="en-GB" sz="1200" dirty="0"/>
              <a:t>B) A schematic to illustrate the biological basis for our binning procedure.  The left image shows the bins identified using CCDs, while the right image shows the same region partitioned using a uniform binning scheme.  The CCD partitions mirror naturally occurring chromatin clusters, while uniform bins can split domains and lead to bins in loosely structured, weakly interacting </a:t>
            </a:r>
            <a:r>
              <a:rPr lang="en-GB" sz="1200" dirty="0" smtClean="0"/>
              <a:t>regions.</a:t>
            </a:r>
            <a:r>
              <a:rPr lang="pl-PL" sz="1200" dirty="0" smtClean="0"/>
              <a:t> </a:t>
            </a:r>
            <a:r>
              <a:rPr lang="en-GB" sz="1200" dirty="0" smtClean="0"/>
              <a:t>Below</a:t>
            </a:r>
            <a:r>
              <a:rPr lang="en-GB" sz="1200" dirty="0"/>
              <a:t>: structure of Chromosome 13 on segment and sub-anchor levels obtained using different pipelines. (C) Standard simulated annealing pipeline. (D) Simulated annealing pipeline using the graph distance renormalized </a:t>
            </a:r>
            <a:r>
              <a:rPr lang="en-GB" sz="1200" dirty="0" err="1"/>
              <a:t>heatmap</a:t>
            </a:r>
            <a:r>
              <a:rPr lang="en-GB" sz="1200" dirty="0"/>
              <a:t>. (E) Standard multidimensional scaling pipeline, which uses the graph distance </a:t>
            </a:r>
            <a:r>
              <a:rPr lang="en-GB" sz="1200" dirty="0" err="1"/>
              <a:t>heatmap</a:t>
            </a:r>
            <a:r>
              <a:rPr lang="en-GB" sz="1200" dirty="0"/>
              <a:t>. </a:t>
            </a:r>
            <a:endParaRPr lang="pl-PL" sz="1200" dirty="0"/>
          </a:p>
        </p:txBody>
      </p:sp>
    </p:spTree>
    <p:extLst>
      <p:ext uri="{BB962C8B-B14F-4D97-AF65-F5344CB8AC3E}">
        <p14:creationId xmlns:p14="http://schemas.microsoft.com/office/powerpoint/2010/main" val="3614367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161"/>
          <p:cNvGrpSpPr/>
          <p:nvPr/>
        </p:nvGrpSpPr>
        <p:grpSpPr>
          <a:xfrm>
            <a:off x="175260" y="877989"/>
            <a:ext cx="6507482" cy="6844817"/>
            <a:chOff x="0" y="-74321"/>
            <a:chExt cx="9038167" cy="10295744"/>
          </a:xfrm>
        </p:grpSpPr>
        <p:pic>
          <p:nvPicPr>
            <p:cNvPr id="137" name="chr1.CCD_bins.PETCounts.in.CCD_Bins.nor.variable_pixel_size.png"/>
            <p:cNvPicPr>
              <a:picLocks noChangeAspect="1"/>
            </p:cNvPicPr>
            <p:nvPr/>
          </p:nvPicPr>
          <p:blipFill>
            <a:blip r:embed="rId2">
              <a:extLst/>
            </a:blip>
            <a:stretch>
              <a:fillRect/>
            </a:stretch>
          </p:blipFill>
          <p:spPr>
            <a:xfrm>
              <a:off x="0" y="213822"/>
              <a:ext cx="2159000" cy="2159001"/>
            </a:xfrm>
            <a:prstGeom prst="rect">
              <a:avLst/>
            </a:prstGeom>
            <a:ln w="12700" cap="flat">
              <a:noFill/>
              <a:miter lim="400000"/>
            </a:ln>
            <a:effectLst/>
          </p:spPr>
        </p:pic>
        <p:pic>
          <p:nvPicPr>
            <p:cNvPr id="138" name="chr2.CCD_bins.PETCounts.in.CCD_Bins.nor.variable_pixel_size.png"/>
            <p:cNvPicPr>
              <a:picLocks noChangeAspect="1"/>
            </p:cNvPicPr>
            <p:nvPr/>
          </p:nvPicPr>
          <p:blipFill>
            <a:blip r:embed="rId3">
              <a:extLst/>
            </a:blip>
            <a:stretch>
              <a:fillRect/>
            </a:stretch>
          </p:blipFill>
          <p:spPr>
            <a:xfrm>
              <a:off x="4686300" y="213822"/>
              <a:ext cx="2159000" cy="2159001"/>
            </a:xfrm>
            <a:prstGeom prst="rect">
              <a:avLst/>
            </a:prstGeom>
            <a:ln w="12700" cap="flat">
              <a:noFill/>
              <a:miter lim="400000"/>
            </a:ln>
            <a:effectLst/>
          </p:spPr>
        </p:pic>
        <p:sp>
          <p:nvSpPr>
            <p:cNvPr id="139" name="Shape 139"/>
            <p:cNvSpPr/>
            <p:nvPr/>
          </p:nvSpPr>
          <p:spPr>
            <a:xfrm>
              <a:off x="1927136" y="-74321"/>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a:t>
              </a:r>
            </a:p>
          </p:txBody>
        </p:sp>
        <p:sp>
          <p:nvSpPr>
            <p:cNvPr id="140" name="Shape 140"/>
            <p:cNvSpPr/>
            <p:nvPr/>
          </p:nvSpPr>
          <p:spPr>
            <a:xfrm>
              <a:off x="6676936" y="-74321"/>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2</a:t>
              </a:r>
            </a:p>
          </p:txBody>
        </p:sp>
        <p:sp>
          <p:nvSpPr>
            <p:cNvPr id="141" name="Shape 141"/>
            <p:cNvSpPr/>
            <p:nvPr/>
          </p:nvSpPr>
          <p:spPr>
            <a:xfrm>
              <a:off x="1927136" y="2567280"/>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3</a:t>
              </a:r>
            </a:p>
          </p:txBody>
        </p:sp>
        <p:sp>
          <p:nvSpPr>
            <p:cNvPr id="142" name="Shape 142"/>
            <p:cNvSpPr/>
            <p:nvPr/>
          </p:nvSpPr>
          <p:spPr>
            <a:xfrm>
              <a:off x="6583166" y="2567280"/>
              <a:ext cx="58776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4</a:t>
              </a:r>
            </a:p>
          </p:txBody>
        </p:sp>
        <p:pic>
          <p:nvPicPr>
            <p:cNvPr id="143" name="chr3.CCD_bins.PETCounts.in.CCD_Bins.nor.variable_pixel_size.png"/>
            <p:cNvPicPr>
              <a:picLocks noChangeAspect="1"/>
            </p:cNvPicPr>
            <p:nvPr/>
          </p:nvPicPr>
          <p:blipFill>
            <a:blip r:embed="rId4">
              <a:extLst/>
            </a:blip>
            <a:stretch>
              <a:fillRect/>
            </a:stretch>
          </p:blipFill>
          <p:spPr>
            <a:xfrm>
              <a:off x="0" y="2842722"/>
              <a:ext cx="2159000" cy="2159001"/>
            </a:xfrm>
            <a:prstGeom prst="rect">
              <a:avLst/>
            </a:prstGeom>
            <a:ln w="12700" cap="flat">
              <a:noFill/>
              <a:miter lim="400000"/>
            </a:ln>
            <a:effectLst/>
          </p:spPr>
        </p:pic>
        <p:pic>
          <p:nvPicPr>
            <p:cNvPr id="144" name="chr4.CCD_bins.PETCounts.in.CCD_Bins.nor.variable_pixel_size.png"/>
            <p:cNvPicPr>
              <a:picLocks noChangeAspect="1"/>
            </p:cNvPicPr>
            <p:nvPr/>
          </p:nvPicPr>
          <p:blipFill>
            <a:blip r:embed="rId5">
              <a:extLst/>
            </a:blip>
            <a:stretch>
              <a:fillRect/>
            </a:stretch>
          </p:blipFill>
          <p:spPr>
            <a:xfrm>
              <a:off x="4686300" y="2842722"/>
              <a:ext cx="2159000" cy="2159001"/>
            </a:xfrm>
            <a:prstGeom prst="rect">
              <a:avLst/>
            </a:prstGeom>
            <a:ln w="12700" cap="flat">
              <a:noFill/>
              <a:miter lim="400000"/>
            </a:ln>
            <a:effectLst/>
          </p:spPr>
        </p:pic>
        <p:pic>
          <p:nvPicPr>
            <p:cNvPr id="145" name="chr1.uniform_size_bins.PETCounts.in.CCD_Bins.nor.variable_pixel_size.png"/>
            <p:cNvPicPr>
              <a:picLocks noChangeAspect="1"/>
            </p:cNvPicPr>
            <p:nvPr/>
          </p:nvPicPr>
          <p:blipFill>
            <a:blip r:embed="rId6">
              <a:extLst/>
            </a:blip>
            <a:stretch>
              <a:fillRect/>
            </a:stretch>
          </p:blipFill>
          <p:spPr>
            <a:xfrm>
              <a:off x="2171700" y="213822"/>
              <a:ext cx="2159000" cy="2159001"/>
            </a:xfrm>
            <a:prstGeom prst="rect">
              <a:avLst/>
            </a:prstGeom>
            <a:ln w="12700" cap="flat">
              <a:noFill/>
              <a:miter lim="400000"/>
            </a:ln>
            <a:effectLst/>
          </p:spPr>
        </p:pic>
        <p:pic>
          <p:nvPicPr>
            <p:cNvPr id="146" name="chr2.uniform_size_bins.PETCounts.in.CCD_Bins.nor.variable_pixel_size.png"/>
            <p:cNvPicPr>
              <a:picLocks noChangeAspect="1"/>
            </p:cNvPicPr>
            <p:nvPr/>
          </p:nvPicPr>
          <p:blipFill>
            <a:blip r:embed="rId7">
              <a:extLst/>
            </a:blip>
            <a:stretch>
              <a:fillRect/>
            </a:stretch>
          </p:blipFill>
          <p:spPr>
            <a:xfrm>
              <a:off x="6879166" y="213822"/>
              <a:ext cx="2159001" cy="2159001"/>
            </a:xfrm>
            <a:prstGeom prst="rect">
              <a:avLst/>
            </a:prstGeom>
            <a:ln w="12700" cap="flat">
              <a:noFill/>
              <a:miter lim="400000"/>
            </a:ln>
            <a:effectLst/>
          </p:spPr>
        </p:pic>
        <p:pic>
          <p:nvPicPr>
            <p:cNvPr id="147" name="chr3.uniform_size_bins.PETCounts.in.CCD_Bins.nor.variable_pixel_size.png"/>
            <p:cNvPicPr>
              <a:picLocks noChangeAspect="1"/>
            </p:cNvPicPr>
            <p:nvPr/>
          </p:nvPicPr>
          <p:blipFill>
            <a:blip r:embed="rId8">
              <a:extLst/>
            </a:blip>
            <a:stretch>
              <a:fillRect/>
            </a:stretch>
          </p:blipFill>
          <p:spPr>
            <a:xfrm>
              <a:off x="2171700" y="2842722"/>
              <a:ext cx="2159000" cy="2159001"/>
            </a:xfrm>
            <a:prstGeom prst="rect">
              <a:avLst/>
            </a:prstGeom>
            <a:ln w="12700" cap="flat">
              <a:noFill/>
              <a:miter lim="400000"/>
            </a:ln>
            <a:effectLst/>
          </p:spPr>
        </p:pic>
        <p:pic>
          <p:nvPicPr>
            <p:cNvPr id="148" name="chr4.uniform_size_bins.PETCounts.in.CCD_Bins.nor.variable_pixel_size.png"/>
            <p:cNvPicPr>
              <a:picLocks noChangeAspect="1"/>
            </p:cNvPicPr>
            <p:nvPr/>
          </p:nvPicPr>
          <p:blipFill>
            <a:blip r:embed="rId9">
              <a:extLst/>
            </a:blip>
            <a:stretch>
              <a:fillRect/>
            </a:stretch>
          </p:blipFill>
          <p:spPr>
            <a:xfrm>
              <a:off x="6879166" y="2842722"/>
              <a:ext cx="2159001" cy="2159001"/>
            </a:xfrm>
            <a:prstGeom prst="rect">
              <a:avLst/>
            </a:prstGeom>
            <a:ln w="12700" cap="flat">
              <a:noFill/>
              <a:miter lim="400000"/>
            </a:ln>
            <a:effectLst/>
          </p:spPr>
        </p:pic>
        <p:pic>
          <p:nvPicPr>
            <p:cNvPr id="149" name="chr5.CCD_bins.PETCounts.in.CCD_Bins.nor.variable_pixel_size.png"/>
            <p:cNvPicPr>
              <a:picLocks noChangeAspect="1"/>
            </p:cNvPicPr>
            <p:nvPr/>
          </p:nvPicPr>
          <p:blipFill>
            <a:blip r:embed="rId10">
              <a:extLst/>
            </a:blip>
            <a:stretch>
              <a:fillRect/>
            </a:stretch>
          </p:blipFill>
          <p:spPr>
            <a:xfrm>
              <a:off x="0" y="5446222"/>
              <a:ext cx="2159000" cy="2159001"/>
            </a:xfrm>
            <a:prstGeom prst="rect">
              <a:avLst/>
            </a:prstGeom>
            <a:ln w="12700" cap="flat">
              <a:noFill/>
              <a:miter lim="400000"/>
            </a:ln>
            <a:effectLst/>
          </p:spPr>
        </p:pic>
        <p:sp>
          <p:nvSpPr>
            <p:cNvPr id="150" name="Shape 150"/>
            <p:cNvSpPr/>
            <p:nvPr/>
          </p:nvSpPr>
          <p:spPr>
            <a:xfrm>
              <a:off x="1927136" y="5170780"/>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5</a:t>
              </a:r>
            </a:p>
          </p:txBody>
        </p:sp>
        <p:pic>
          <p:nvPicPr>
            <p:cNvPr id="151" name="chr6.CCD_bins.PETCounts.in.CCD_Bins.nor.variable_pixel_size.png"/>
            <p:cNvPicPr>
              <a:picLocks noChangeAspect="1"/>
            </p:cNvPicPr>
            <p:nvPr/>
          </p:nvPicPr>
          <p:blipFill>
            <a:blip r:embed="rId11">
              <a:extLst/>
            </a:blip>
            <a:stretch>
              <a:fillRect/>
            </a:stretch>
          </p:blipFill>
          <p:spPr>
            <a:xfrm>
              <a:off x="4686300" y="5446222"/>
              <a:ext cx="2159000" cy="2159001"/>
            </a:xfrm>
            <a:prstGeom prst="rect">
              <a:avLst/>
            </a:prstGeom>
            <a:ln w="12700" cap="flat">
              <a:noFill/>
              <a:miter lim="400000"/>
            </a:ln>
            <a:effectLst/>
          </p:spPr>
        </p:pic>
        <p:sp>
          <p:nvSpPr>
            <p:cNvPr id="152" name="Shape 152"/>
            <p:cNvSpPr/>
            <p:nvPr/>
          </p:nvSpPr>
          <p:spPr>
            <a:xfrm>
              <a:off x="6588036" y="5170780"/>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6</a:t>
              </a:r>
            </a:p>
          </p:txBody>
        </p:sp>
        <p:pic>
          <p:nvPicPr>
            <p:cNvPr id="153" name="chr5.uniform_size_bins.PETCounts.in.CCD_Bins.nor.variable_pixel_size.png"/>
            <p:cNvPicPr>
              <a:picLocks noChangeAspect="1"/>
            </p:cNvPicPr>
            <p:nvPr/>
          </p:nvPicPr>
          <p:blipFill>
            <a:blip r:embed="rId12">
              <a:extLst/>
            </a:blip>
            <a:stretch>
              <a:fillRect/>
            </a:stretch>
          </p:blipFill>
          <p:spPr>
            <a:xfrm>
              <a:off x="2171700" y="5446222"/>
              <a:ext cx="2159000" cy="2159001"/>
            </a:xfrm>
            <a:prstGeom prst="rect">
              <a:avLst/>
            </a:prstGeom>
            <a:ln w="12700" cap="flat">
              <a:noFill/>
              <a:miter lim="400000"/>
            </a:ln>
            <a:effectLst/>
          </p:spPr>
        </p:pic>
        <p:pic>
          <p:nvPicPr>
            <p:cNvPr id="154" name="chr6.uniform_size_bins.PETCounts.in.CCD_Bins.nor.variable_pixel_size.png"/>
            <p:cNvPicPr>
              <a:picLocks noChangeAspect="1"/>
            </p:cNvPicPr>
            <p:nvPr/>
          </p:nvPicPr>
          <p:blipFill>
            <a:blip r:embed="rId13">
              <a:extLst/>
            </a:blip>
            <a:stretch>
              <a:fillRect/>
            </a:stretch>
          </p:blipFill>
          <p:spPr>
            <a:xfrm>
              <a:off x="6879166" y="5446222"/>
              <a:ext cx="2159001" cy="2159001"/>
            </a:xfrm>
            <a:prstGeom prst="rect">
              <a:avLst/>
            </a:prstGeom>
            <a:ln w="12700" cap="flat">
              <a:noFill/>
              <a:miter lim="400000"/>
            </a:ln>
            <a:effectLst/>
          </p:spPr>
        </p:pic>
        <p:pic>
          <p:nvPicPr>
            <p:cNvPr id="155" name="chr7.CCD_bins.PETCounts.in.CCD_Bins.nor.variable_pixel_size.png"/>
            <p:cNvPicPr>
              <a:picLocks noChangeAspect="1"/>
            </p:cNvPicPr>
            <p:nvPr/>
          </p:nvPicPr>
          <p:blipFill>
            <a:blip r:embed="rId14">
              <a:extLst/>
            </a:blip>
            <a:stretch>
              <a:fillRect/>
            </a:stretch>
          </p:blipFill>
          <p:spPr>
            <a:xfrm>
              <a:off x="0" y="8062422"/>
              <a:ext cx="2159000" cy="2159001"/>
            </a:xfrm>
            <a:prstGeom prst="rect">
              <a:avLst/>
            </a:prstGeom>
            <a:ln w="12700" cap="flat">
              <a:noFill/>
              <a:miter lim="400000"/>
            </a:ln>
            <a:effectLst/>
          </p:spPr>
        </p:pic>
        <p:pic>
          <p:nvPicPr>
            <p:cNvPr id="156" name="chr8.CCD_bins.PETCounts.in.CCD_Bins.nor.variable_pixel_size.png"/>
            <p:cNvPicPr>
              <a:picLocks noChangeAspect="1"/>
            </p:cNvPicPr>
            <p:nvPr/>
          </p:nvPicPr>
          <p:blipFill>
            <a:blip r:embed="rId15">
              <a:extLst/>
            </a:blip>
            <a:stretch>
              <a:fillRect/>
            </a:stretch>
          </p:blipFill>
          <p:spPr>
            <a:xfrm>
              <a:off x="4686300" y="8062422"/>
              <a:ext cx="2159000" cy="2159001"/>
            </a:xfrm>
            <a:prstGeom prst="rect">
              <a:avLst/>
            </a:prstGeom>
            <a:ln w="12700" cap="flat">
              <a:noFill/>
              <a:miter lim="400000"/>
            </a:ln>
            <a:effectLst/>
          </p:spPr>
        </p:pic>
        <p:pic>
          <p:nvPicPr>
            <p:cNvPr id="157" name="chr7.uniform_size_bins.PETCounts.in.CCD_Bins.nor.variable_pixel_size.png"/>
            <p:cNvPicPr>
              <a:picLocks noChangeAspect="1"/>
            </p:cNvPicPr>
            <p:nvPr/>
          </p:nvPicPr>
          <p:blipFill>
            <a:blip r:embed="rId16">
              <a:extLst/>
            </a:blip>
            <a:stretch>
              <a:fillRect/>
            </a:stretch>
          </p:blipFill>
          <p:spPr>
            <a:xfrm>
              <a:off x="2171700" y="8062422"/>
              <a:ext cx="2159000" cy="2159001"/>
            </a:xfrm>
            <a:prstGeom prst="rect">
              <a:avLst/>
            </a:prstGeom>
            <a:ln w="12700" cap="flat">
              <a:noFill/>
              <a:miter lim="400000"/>
            </a:ln>
            <a:effectLst/>
          </p:spPr>
        </p:pic>
        <p:pic>
          <p:nvPicPr>
            <p:cNvPr id="158" name="chr8.uniform_size_bins.PETCounts.in.CCD_Bins.nor.variable_pixel_size.png"/>
            <p:cNvPicPr>
              <a:picLocks noChangeAspect="1"/>
            </p:cNvPicPr>
            <p:nvPr/>
          </p:nvPicPr>
          <p:blipFill>
            <a:blip r:embed="rId17">
              <a:extLst/>
            </a:blip>
            <a:stretch>
              <a:fillRect/>
            </a:stretch>
          </p:blipFill>
          <p:spPr>
            <a:xfrm>
              <a:off x="6879166" y="8062422"/>
              <a:ext cx="2159001" cy="2159001"/>
            </a:xfrm>
            <a:prstGeom prst="rect">
              <a:avLst/>
            </a:prstGeom>
            <a:ln w="12700" cap="flat">
              <a:noFill/>
              <a:miter lim="400000"/>
            </a:ln>
            <a:effectLst/>
          </p:spPr>
        </p:pic>
        <p:sp>
          <p:nvSpPr>
            <p:cNvPr id="159" name="Shape 159"/>
            <p:cNvSpPr/>
            <p:nvPr/>
          </p:nvSpPr>
          <p:spPr>
            <a:xfrm>
              <a:off x="1869986" y="7786979"/>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7</a:t>
              </a:r>
            </a:p>
          </p:txBody>
        </p:sp>
        <p:sp>
          <p:nvSpPr>
            <p:cNvPr id="160" name="Shape 160"/>
            <p:cNvSpPr/>
            <p:nvPr/>
          </p:nvSpPr>
          <p:spPr>
            <a:xfrm>
              <a:off x="6530886" y="7786979"/>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8</a:t>
              </a:r>
            </a:p>
          </p:txBody>
        </p:sp>
      </p:grpSp>
      <p:sp>
        <p:nvSpPr>
          <p:cNvPr id="27" name="Shape 127"/>
          <p:cNvSpPr/>
          <p:nvPr/>
        </p:nvSpPr>
        <p:spPr>
          <a:xfrm>
            <a:off x="175259" y="7995805"/>
            <a:ext cx="6507483" cy="997206"/>
          </a:xfrm>
          <a:prstGeom prst="rect">
            <a:avLst/>
          </a:prstGeom>
          <a:ln w="12700">
            <a:miter lim="400000"/>
          </a:ln>
          <a:extLst>
            <a:ext uri="{C572A759-6A51-4108-AA02-DFA0A04FC94B}">
              <ma14:wrappingTextBoxFlag xmlns:ma14="http://schemas.microsoft.com/office/mac/drawingml/2011/main" xmlns="" val="1"/>
            </a:ext>
          </a:extLst>
        </p:spPr>
        <p:txBody>
          <a:bodyPr wrap="square" lIns="36581" tIns="36581" rIns="36581" bIns="36581" anchor="ctr">
            <a:spAutoFit/>
          </a:bodyPr>
          <a:lstStyle>
            <a:lvl1pPr algn="r">
              <a:defRPr sz="1400" b="1">
                <a:latin typeface="Arial"/>
                <a:ea typeface="Arial"/>
                <a:cs typeface="Arial"/>
                <a:sym typeface="Arial"/>
              </a:defRPr>
            </a:lvl1pPr>
          </a:lstStyle>
          <a:p>
            <a:pPr lvl="0" algn="just">
              <a:defRPr sz="1800" b="0"/>
            </a:pPr>
            <a:r>
              <a:rPr sz="1200" dirty="0">
                <a:latin typeface="+mj-lt"/>
              </a:rPr>
              <a:t>Figure</a:t>
            </a:r>
            <a:r>
              <a:rPr lang="pl-PL" sz="1200" dirty="0">
                <a:latin typeface="+mj-lt"/>
              </a:rPr>
              <a:t> </a:t>
            </a:r>
            <a:r>
              <a:rPr lang="en-US" sz="1200" dirty="0" smtClean="0">
                <a:latin typeface="+mj-lt"/>
              </a:rPr>
              <a:t>S</a:t>
            </a:r>
            <a:r>
              <a:rPr lang="pl-PL" sz="1200" dirty="0" smtClean="0">
                <a:latin typeface="+mj-lt"/>
              </a:rPr>
              <a:t>4. </a:t>
            </a:r>
            <a:r>
              <a:rPr lang="en-GB" sz="1200" dirty="0">
                <a:latin typeface="+mj-lt"/>
              </a:rPr>
              <a:t>Comparison of contact maps between CCD biased binning and uniform size binning schemes. For each chromosome contact maps were generated using CCD biased binning (left) and uniform size binning (right) schemes. The sizes of tiles in the contact maps correspond to their genomic lengths. The same </a:t>
            </a:r>
            <a:r>
              <a:rPr lang="en-GB" sz="1200" dirty="0" err="1">
                <a:latin typeface="+mj-lt"/>
              </a:rPr>
              <a:t>color</a:t>
            </a:r>
            <a:r>
              <a:rPr lang="en-GB" sz="1200" dirty="0">
                <a:latin typeface="+mj-lt"/>
              </a:rPr>
              <a:t> scale was used for both contact maps in each chromosome.</a:t>
            </a:r>
            <a:endParaRPr sz="1200" dirty="0">
              <a:latin typeface="+mj-lt"/>
            </a:endParaRPr>
          </a:p>
        </p:txBody>
      </p:sp>
    </p:spTree>
    <p:extLst>
      <p:ext uri="{BB962C8B-B14F-4D97-AF65-F5344CB8AC3E}">
        <p14:creationId xmlns:p14="http://schemas.microsoft.com/office/powerpoint/2010/main" val="224161039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7"/>
          <p:cNvGrpSpPr/>
          <p:nvPr/>
        </p:nvGrpSpPr>
        <p:grpSpPr>
          <a:xfrm>
            <a:off x="175260" y="880725"/>
            <a:ext cx="6507482" cy="6875425"/>
            <a:chOff x="0" y="-74321"/>
            <a:chExt cx="9038168" cy="10341784"/>
          </a:xfrm>
        </p:grpSpPr>
        <p:sp>
          <p:nvSpPr>
            <p:cNvPr id="163" name="Shape 163"/>
            <p:cNvSpPr/>
            <p:nvPr/>
          </p:nvSpPr>
          <p:spPr>
            <a:xfrm>
              <a:off x="1877608" y="25418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rPr dirty="0" err="1"/>
                <a:t>Chr</a:t>
              </a:r>
              <a:r>
                <a:rPr dirty="0"/>
                <a:t> 11</a:t>
              </a:r>
            </a:p>
          </p:txBody>
        </p:sp>
        <p:sp>
          <p:nvSpPr>
            <p:cNvPr id="164" name="Shape 164"/>
            <p:cNvSpPr/>
            <p:nvPr/>
          </p:nvSpPr>
          <p:spPr>
            <a:xfrm>
              <a:off x="6627409" y="25418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12</a:t>
              </a:r>
            </a:p>
          </p:txBody>
        </p:sp>
        <p:sp>
          <p:nvSpPr>
            <p:cNvPr id="165" name="Shape 165"/>
            <p:cNvSpPr/>
            <p:nvPr/>
          </p:nvSpPr>
          <p:spPr>
            <a:xfrm>
              <a:off x="1877608" y="51834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13</a:t>
              </a:r>
            </a:p>
          </p:txBody>
        </p:sp>
        <p:sp>
          <p:nvSpPr>
            <p:cNvPr id="166" name="Shape 166"/>
            <p:cNvSpPr/>
            <p:nvPr/>
          </p:nvSpPr>
          <p:spPr>
            <a:xfrm>
              <a:off x="6538509" y="51834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14</a:t>
              </a:r>
            </a:p>
          </p:txBody>
        </p:sp>
        <p:sp>
          <p:nvSpPr>
            <p:cNvPr id="167" name="Shape 167"/>
            <p:cNvSpPr/>
            <p:nvPr/>
          </p:nvSpPr>
          <p:spPr>
            <a:xfrm>
              <a:off x="1877608" y="7786978"/>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15</a:t>
              </a:r>
            </a:p>
          </p:txBody>
        </p:sp>
        <p:sp>
          <p:nvSpPr>
            <p:cNvPr id="168" name="Shape 168"/>
            <p:cNvSpPr/>
            <p:nvPr/>
          </p:nvSpPr>
          <p:spPr>
            <a:xfrm>
              <a:off x="6538509" y="7786978"/>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16</a:t>
              </a:r>
            </a:p>
          </p:txBody>
        </p:sp>
        <p:pic>
          <p:nvPicPr>
            <p:cNvPr id="169" name="chr11.CCD_bins.PETCounts.in.CCD_Bins.nor.variable_pixel_size.png"/>
            <p:cNvPicPr>
              <a:picLocks noChangeAspect="1"/>
            </p:cNvPicPr>
            <p:nvPr/>
          </p:nvPicPr>
          <p:blipFill>
            <a:blip r:embed="rId2">
              <a:extLst/>
            </a:blip>
            <a:stretch>
              <a:fillRect/>
            </a:stretch>
          </p:blipFill>
          <p:spPr>
            <a:xfrm>
              <a:off x="0" y="2830022"/>
              <a:ext cx="2159000" cy="2159001"/>
            </a:xfrm>
            <a:prstGeom prst="rect">
              <a:avLst/>
            </a:prstGeom>
            <a:ln w="12700" cap="flat">
              <a:noFill/>
              <a:miter lim="400000"/>
            </a:ln>
            <a:effectLst/>
          </p:spPr>
        </p:pic>
        <p:pic>
          <p:nvPicPr>
            <p:cNvPr id="170" name="chr11.uniform_size_bins.PETCounts.in.CCD_Bins.nor.variable_pixel_size.png"/>
            <p:cNvPicPr>
              <a:picLocks noChangeAspect="1"/>
            </p:cNvPicPr>
            <p:nvPr/>
          </p:nvPicPr>
          <p:blipFill>
            <a:blip r:embed="rId3">
              <a:extLst/>
            </a:blip>
            <a:stretch>
              <a:fillRect/>
            </a:stretch>
          </p:blipFill>
          <p:spPr>
            <a:xfrm>
              <a:off x="2171700" y="2830022"/>
              <a:ext cx="2159000" cy="2159001"/>
            </a:xfrm>
            <a:prstGeom prst="rect">
              <a:avLst/>
            </a:prstGeom>
            <a:ln w="12700" cap="flat">
              <a:noFill/>
              <a:miter lim="400000"/>
            </a:ln>
            <a:effectLst/>
          </p:spPr>
        </p:pic>
        <p:pic>
          <p:nvPicPr>
            <p:cNvPr id="171" name="chr12.CCD_bins.PETCounts.in.CCD_Bins.nor.variable_pixel_size.png"/>
            <p:cNvPicPr>
              <a:picLocks noChangeAspect="1"/>
            </p:cNvPicPr>
            <p:nvPr/>
          </p:nvPicPr>
          <p:blipFill>
            <a:blip r:embed="rId4">
              <a:extLst/>
            </a:blip>
            <a:stretch>
              <a:fillRect/>
            </a:stretch>
          </p:blipFill>
          <p:spPr>
            <a:xfrm>
              <a:off x="4686300" y="2830022"/>
              <a:ext cx="2159000" cy="2159001"/>
            </a:xfrm>
            <a:prstGeom prst="rect">
              <a:avLst/>
            </a:prstGeom>
            <a:ln w="12700" cap="flat">
              <a:noFill/>
              <a:miter lim="400000"/>
            </a:ln>
            <a:effectLst/>
          </p:spPr>
        </p:pic>
        <p:pic>
          <p:nvPicPr>
            <p:cNvPr id="172" name="chr12.uniform_size_bins.PETCounts.in.CCD_Bins.nor.variable_pixel_size.png"/>
            <p:cNvPicPr>
              <a:picLocks noChangeAspect="1"/>
            </p:cNvPicPr>
            <p:nvPr/>
          </p:nvPicPr>
          <p:blipFill>
            <a:blip r:embed="rId5">
              <a:extLst/>
            </a:blip>
            <a:stretch>
              <a:fillRect/>
            </a:stretch>
          </p:blipFill>
          <p:spPr>
            <a:xfrm>
              <a:off x="6879167" y="2830022"/>
              <a:ext cx="2159001" cy="2159001"/>
            </a:xfrm>
            <a:prstGeom prst="rect">
              <a:avLst/>
            </a:prstGeom>
            <a:ln w="12700" cap="flat">
              <a:noFill/>
              <a:miter lim="400000"/>
            </a:ln>
            <a:effectLst/>
          </p:spPr>
        </p:pic>
        <p:pic>
          <p:nvPicPr>
            <p:cNvPr id="173" name="chr13.CCD_bins.PETCounts.in.CCD_Bins.nor.variable_pixel_size.png"/>
            <p:cNvPicPr>
              <a:picLocks noChangeAspect="1"/>
            </p:cNvPicPr>
            <p:nvPr/>
          </p:nvPicPr>
          <p:blipFill>
            <a:blip r:embed="rId6">
              <a:extLst/>
            </a:blip>
            <a:stretch>
              <a:fillRect/>
            </a:stretch>
          </p:blipFill>
          <p:spPr>
            <a:xfrm>
              <a:off x="0" y="5458922"/>
              <a:ext cx="2159000" cy="2159001"/>
            </a:xfrm>
            <a:prstGeom prst="rect">
              <a:avLst/>
            </a:prstGeom>
            <a:ln w="12700" cap="flat">
              <a:noFill/>
              <a:miter lim="400000"/>
            </a:ln>
            <a:effectLst/>
          </p:spPr>
        </p:pic>
        <p:pic>
          <p:nvPicPr>
            <p:cNvPr id="174" name="chr13.uniform_size_bins.PETCounts.in.CCD_Bins.nor.variable_pixel_size.png"/>
            <p:cNvPicPr>
              <a:picLocks noChangeAspect="1"/>
            </p:cNvPicPr>
            <p:nvPr/>
          </p:nvPicPr>
          <p:blipFill>
            <a:blip r:embed="rId7">
              <a:extLst/>
            </a:blip>
            <a:stretch>
              <a:fillRect/>
            </a:stretch>
          </p:blipFill>
          <p:spPr>
            <a:xfrm>
              <a:off x="2171700" y="5458922"/>
              <a:ext cx="2159000" cy="2159001"/>
            </a:xfrm>
            <a:prstGeom prst="rect">
              <a:avLst/>
            </a:prstGeom>
            <a:ln w="12700" cap="flat">
              <a:noFill/>
              <a:miter lim="400000"/>
            </a:ln>
            <a:effectLst/>
          </p:spPr>
        </p:pic>
        <p:pic>
          <p:nvPicPr>
            <p:cNvPr id="175" name="chr14.CCD_bins.PETCounts.in.CCD_Bins.nor.variable_pixel_size.png"/>
            <p:cNvPicPr>
              <a:picLocks noChangeAspect="1"/>
            </p:cNvPicPr>
            <p:nvPr/>
          </p:nvPicPr>
          <p:blipFill>
            <a:blip r:embed="rId8">
              <a:extLst/>
            </a:blip>
            <a:stretch>
              <a:fillRect/>
            </a:stretch>
          </p:blipFill>
          <p:spPr>
            <a:xfrm>
              <a:off x="4686300" y="5458922"/>
              <a:ext cx="2159000" cy="2159001"/>
            </a:xfrm>
            <a:prstGeom prst="rect">
              <a:avLst/>
            </a:prstGeom>
            <a:ln w="12700" cap="flat">
              <a:noFill/>
              <a:miter lim="400000"/>
            </a:ln>
            <a:effectLst/>
          </p:spPr>
        </p:pic>
        <p:pic>
          <p:nvPicPr>
            <p:cNvPr id="176" name="chr14.uniform_size_bins.PETCounts.in.CCD_Bins.nor.variable_pixel_size.png"/>
            <p:cNvPicPr>
              <a:picLocks noChangeAspect="1"/>
            </p:cNvPicPr>
            <p:nvPr/>
          </p:nvPicPr>
          <p:blipFill>
            <a:blip r:embed="rId9">
              <a:extLst/>
            </a:blip>
            <a:stretch>
              <a:fillRect/>
            </a:stretch>
          </p:blipFill>
          <p:spPr>
            <a:xfrm>
              <a:off x="6879167" y="5458922"/>
              <a:ext cx="2159001" cy="2159001"/>
            </a:xfrm>
            <a:prstGeom prst="rect">
              <a:avLst/>
            </a:prstGeom>
            <a:ln w="12700" cap="flat">
              <a:noFill/>
              <a:miter lim="400000"/>
            </a:ln>
            <a:effectLst/>
          </p:spPr>
        </p:pic>
        <p:pic>
          <p:nvPicPr>
            <p:cNvPr id="177" name="chr15.CCD_bins.PETCounts.in.CCD_Bins.nor.variable_pixel_size.png"/>
            <p:cNvPicPr>
              <a:picLocks noChangeAspect="1"/>
            </p:cNvPicPr>
            <p:nvPr/>
          </p:nvPicPr>
          <p:blipFill>
            <a:blip r:embed="rId10">
              <a:extLst/>
            </a:blip>
            <a:stretch>
              <a:fillRect/>
            </a:stretch>
          </p:blipFill>
          <p:spPr>
            <a:xfrm>
              <a:off x="0" y="8062422"/>
              <a:ext cx="2159000" cy="2159001"/>
            </a:xfrm>
            <a:prstGeom prst="rect">
              <a:avLst/>
            </a:prstGeom>
            <a:ln w="12700" cap="flat">
              <a:noFill/>
              <a:miter lim="400000"/>
            </a:ln>
            <a:effectLst/>
          </p:spPr>
        </p:pic>
        <p:pic>
          <p:nvPicPr>
            <p:cNvPr id="178" name="chr15.uniform_size_bins.PETCounts.in.CCD_Bins.nor.variable_pixel_size.png"/>
            <p:cNvPicPr>
              <a:picLocks noChangeAspect="1"/>
            </p:cNvPicPr>
            <p:nvPr/>
          </p:nvPicPr>
          <p:blipFill>
            <a:blip r:embed="rId11">
              <a:extLst/>
            </a:blip>
            <a:stretch>
              <a:fillRect/>
            </a:stretch>
          </p:blipFill>
          <p:spPr>
            <a:xfrm>
              <a:off x="2171700" y="8062422"/>
              <a:ext cx="2159000" cy="2159001"/>
            </a:xfrm>
            <a:prstGeom prst="rect">
              <a:avLst/>
            </a:prstGeom>
            <a:ln w="12700" cap="flat">
              <a:noFill/>
              <a:miter lim="400000"/>
            </a:ln>
            <a:effectLst/>
          </p:spPr>
        </p:pic>
        <p:pic>
          <p:nvPicPr>
            <p:cNvPr id="179" name="chr16.CCD_bins.PETCounts.in.CCD_Bins.nor.variable_pixel_size.png"/>
            <p:cNvPicPr>
              <a:picLocks noChangeAspect="1"/>
            </p:cNvPicPr>
            <p:nvPr/>
          </p:nvPicPr>
          <p:blipFill>
            <a:blip r:embed="rId12">
              <a:extLst/>
            </a:blip>
            <a:stretch>
              <a:fillRect/>
            </a:stretch>
          </p:blipFill>
          <p:spPr>
            <a:xfrm>
              <a:off x="4686301" y="8083467"/>
              <a:ext cx="2159000" cy="2159001"/>
            </a:xfrm>
            <a:prstGeom prst="rect">
              <a:avLst/>
            </a:prstGeom>
            <a:ln w="12700" cap="flat">
              <a:noFill/>
              <a:miter lim="400000"/>
            </a:ln>
            <a:effectLst/>
          </p:spPr>
        </p:pic>
        <p:pic>
          <p:nvPicPr>
            <p:cNvPr id="180" name="chr16.uniform_size_bins.PETCounts.in.CCD_Bins.nor.variable_pixel_size.png"/>
            <p:cNvPicPr>
              <a:picLocks noChangeAspect="1"/>
            </p:cNvPicPr>
            <p:nvPr/>
          </p:nvPicPr>
          <p:blipFill>
            <a:blip r:embed="rId13">
              <a:extLst/>
            </a:blip>
            <a:stretch>
              <a:fillRect/>
            </a:stretch>
          </p:blipFill>
          <p:spPr>
            <a:xfrm>
              <a:off x="6879167" y="8108462"/>
              <a:ext cx="2159001" cy="2159001"/>
            </a:xfrm>
            <a:prstGeom prst="rect">
              <a:avLst/>
            </a:prstGeom>
            <a:ln w="12700" cap="flat">
              <a:noFill/>
              <a:miter lim="400000"/>
            </a:ln>
            <a:effectLst/>
          </p:spPr>
        </p:pic>
        <p:pic>
          <p:nvPicPr>
            <p:cNvPr id="181" name="chr9.CCD_bins.PETCounts.in.CCD_Bins.nor.variable_pixel_size.png"/>
            <p:cNvPicPr>
              <a:picLocks noChangeAspect="1"/>
            </p:cNvPicPr>
            <p:nvPr/>
          </p:nvPicPr>
          <p:blipFill>
            <a:blip r:embed="rId14">
              <a:extLst/>
            </a:blip>
            <a:stretch>
              <a:fillRect/>
            </a:stretch>
          </p:blipFill>
          <p:spPr>
            <a:xfrm>
              <a:off x="0" y="201122"/>
              <a:ext cx="2159000" cy="2159001"/>
            </a:xfrm>
            <a:prstGeom prst="rect">
              <a:avLst/>
            </a:prstGeom>
            <a:ln w="12700" cap="flat">
              <a:noFill/>
              <a:miter lim="400000"/>
            </a:ln>
            <a:effectLst/>
          </p:spPr>
        </p:pic>
        <p:pic>
          <p:nvPicPr>
            <p:cNvPr id="182" name="chr10.CCD_bins.PETCounts.in.CCD_Bins.nor.variable_pixel_size.png"/>
            <p:cNvPicPr>
              <a:picLocks noChangeAspect="1"/>
            </p:cNvPicPr>
            <p:nvPr/>
          </p:nvPicPr>
          <p:blipFill>
            <a:blip r:embed="rId15">
              <a:extLst/>
            </a:blip>
            <a:stretch>
              <a:fillRect/>
            </a:stretch>
          </p:blipFill>
          <p:spPr>
            <a:xfrm>
              <a:off x="4686300" y="201122"/>
              <a:ext cx="2159000" cy="2159001"/>
            </a:xfrm>
            <a:prstGeom prst="rect">
              <a:avLst/>
            </a:prstGeom>
            <a:ln w="12700" cap="flat">
              <a:noFill/>
              <a:miter lim="400000"/>
            </a:ln>
            <a:effectLst/>
          </p:spPr>
        </p:pic>
        <p:pic>
          <p:nvPicPr>
            <p:cNvPr id="183" name="chr9.uniform_size_bins.PETCounts.in.CCD_Bins.nor.variable_pixel_size.png"/>
            <p:cNvPicPr>
              <a:picLocks noChangeAspect="1"/>
            </p:cNvPicPr>
            <p:nvPr/>
          </p:nvPicPr>
          <p:blipFill>
            <a:blip r:embed="rId16">
              <a:extLst/>
            </a:blip>
            <a:stretch>
              <a:fillRect/>
            </a:stretch>
          </p:blipFill>
          <p:spPr>
            <a:xfrm>
              <a:off x="2171700" y="201122"/>
              <a:ext cx="2159000" cy="2159001"/>
            </a:xfrm>
            <a:prstGeom prst="rect">
              <a:avLst/>
            </a:prstGeom>
            <a:ln w="12700" cap="flat">
              <a:noFill/>
              <a:miter lim="400000"/>
            </a:ln>
            <a:effectLst/>
          </p:spPr>
        </p:pic>
        <p:pic>
          <p:nvPicPr>
            <p:cNvPr id="184" name="chr10.uniform_size_bins.PETCounts.in.CCD_Bins.nor.variable_pixel_size.png"/>
            <p:cNvPicPr>
              <a:picLocks noChangeAspect="1"/>
            </p:cNvPicPr>
            <p:nvPr/>
          </p:nvPicPr>
          <p:blipFill>
            <a:blip r:embed="rId17">
              <a:extLst/>
            </a:blip>
            <a:stretch>
              <a:fillRect/>
            </a:stretch>
          </p:blipFill>
          <p:spPr>
            <a:xfrm>
              <a:off x="6879166" y="201122"/>
              <a:ext cx="2159001" cy="2159001"/>
            </a:xfrm>
            <a:prstGeom prst="rect">
              <a:avLst/>
            </a:prstGeom>
            <a:ln w="12700" cap="flat">
              <a:noFill/>
              <a:miter lim="400000"/>
            </a:ln>
            <a:effectLst/>
          </p:spPr>
        </p:pic>
        <p:sp>
          <p:nvSpPr>
            <p:cNvPr id="185" name="Shape 185"/>
            <p:cNvSpPr/>
            <p:nvPr/>
          </p:nvSpPr>
          <p:spPr>
            <a:xfrm>
              <a:off x="1869986" y="-74321"/>
              <a:ext cx="578028"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9</a:t>
              </a:r>
            </a:p>
          </p:txBody>
        </p:sp>
        <p:sp>
          <p:nvSpPr>
            <p:cNvPr id="186" name="Shape 186"/>
            <p:cNvSpPr/>
            <p:nvPr/>
          </p:nvSpPr>
          <p:spPr>
            <a:xfrm>
              <a:off x="6481357" y="-74321"/>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10</a:t>
              </a:r>
            </a:p>
          </p:txBody>
        </p:sp>
      </p:grpSp>
      <p:sp>
        <p:nvSpPr>
          <p:cNvPr id="27" name="Shape 127"/>
          <p:cNvSpPr/>
          <p:nvPr/>
        </p:nvSpPr>
        <p:spPr>
          <a:xfrm>
            <a:off x="53846" y="8757024"/>
            <a:ext cx="6804153" cy="258542"/>
          </a:xfrm>
          <a:prstGeom prst="rect">
            <a:avLst/>
          </a:prstGeom>
          <a:ln w="12700">
            <a:miter lim="400000"/>
          </a:ln>
          <a:extLst>
            <a:ext uri="{C572A759-6A51-4108-AA02-DFA0A04FC94B}">
              <ma14:wrappingTextBoxFlag xmlns:ma14="http://schemas.microsoft.com/office/mac/drawingml/2011/main" xmlns="" val="1"/>
            </a:ext>
          </a:extLst>
        </p:spPr>
        <p:txBody>
          <a:bodyPr wrap="square" lIns="36581" tIns="36581" rIns="36581" bIns="36581" anchor="ctr">
            <a:spAutoFit/>
          </a:bodyPr>
          <a:lstStyle>
            <a:lvl1pPr algn="r">
              <a:defRPr sz="1400" b="1">
                <a:latin typeface="Arial"/>
                <a:ea typeface="Arial"/>
                <a:cs typeface="Arial"/>
                <a:sym typeface="Arial"/>
              </a:defRPr>
            </a:lvl1pPr>
          </a:lstStyle>
          <a:p>
            <a:pPr lvl="0" algn="l">
              <a:defRPr sz="1800" b="0"/>
            </a:pPr>
            <a:r>
              <a:rPr sz="1200" dirty="0"/>
              <a:t>Figure</a:t>
            </a:r>
            <a:r>
              <a:rPr lang="pl-PL" sz="1200" dirty="0"/>
              <a:t> </a:t>
            </a:r>
            <a:r>
              <a:rPr lang="en-US" sz="1200" dirty="0" smtClean="0"/>
              <a:t>S</a:t>
            </a:r>
            <a:r>
              <a:rPr lang="pl-PL" sz="1200" dirty="0"/>
              <a:t>4</a:t>
            </a:r>
            <a:r>
              <a:rPr lang="en-US" sz="1200" dirty="0" smtClean="0"/>
              <a:t>, </a:t>
            </a:r>
            <a:r>
              <a:rPr lang="en-US" sz="1200" i="1" dirty="0"/>
              <a:t>continued</a:t>
            </a:r>
            <a:endParaRPr sz="1200" i="1" dirty="0"/>
          </a:p>
        </p:txBody>
      </p:sp>
    </p:spTree>
    <p:extLst>
      <p:ext uri="{BB962C8B-B14F-4D97-AF65-F5344CB8AC3E}">
        <p14:creationId xmlns:p14="http://schemas.microsoft.com/office/powerpoint/2010/main" val="108609371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210"/>
          <p:cNvGrpSpPr/>
          <p:nvPr/>
        </p:nvGrpSpPr>
        <p:grpSpPr>
          <a:xfrm>
            <a:off x="175260" y="881795"/>
            <a:ext cx="6507482" cy="6861703"/>
            <a:chOff x="0" y="-74321"/>
            <a:chExt cx="9038168" cy="10321144"/>
          </a:xfrm>
        </p:grpSpPr>
        <p:sp>
          <p:nvSpPr>
            <p:cNvPr id="189" name="Shape 189"/>
            <p:cNvSpPr/>
            <p:nvPr/>
          </p:nvSpPr>
          <p:spPr>
            <a:xfrm>
              <a:off x="1877607" y="51707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21</a:t>
              </a:r>
            </a:p>
          </p:txBody>
        </p:sp>
        <p:sp>
          <p:nvSpPr>
            <p:cNvPr id="190" name="Shape 190"/>
            <p:cNvSpPr/>
            <p:nvPr/>
          </p:nvSpPr>
          <p:spPr>
            <a:xfrm>
              <a:off x="6627407" y="5170778"/>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22</a:t>
              </a:r>
            </a:p>
          </p:txBody>
        </p:sp>
        <p:sp>
          <p:nvSpPr>
            <p:cNvPr id="191" name="Shape 191"/>
            <p:cNvSpPr/>
            <p:nvPr/>
          </p:nvSpPr>
          <p:spPr>
            <a:xfrm>
              <a:off x="1913361" y="7812378"/>
              <a:ext cx="605579"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X</a:t>
              </a:r>
            </a:p>
          </p:txBody>
        </p:sp>
        <p:pic>
          <p:nvPicPr>
            <p:cNvPr id="192" name="chr21.CCD_bins.PETCounts.in.CCD_Bins.nor.variable_pixel_size.png"/>
            <p:cNvPicPr>
              <a:picLocks noChangeAspect="1"/>
            </p:cNvPicPr>
            <p:nvPr/>
          </p:nvPicPr>
          <p:blipFill>
            <a:blip r:embed="rId2">
              <a:extLst/>
            </a:blip>
            <a:stretch>
              <a:fillRect/>
            </a:stretch>
          </p:blipFill>
          <p:spPr>
            <a:xfrm>
              <a:off x="0" y="5458922"/>
              <a:ext cx="2159000" cy="2159001"/>
            </a:xfrm>
            <a:prstGeom prst="rect">
              <a:avLst/>
            </a:prstGeom>
            <a:ln w="12700" cap="flat">
              <a:noFill/>
              <a:miter lim="400000"/>
            </a:ln>
            <a:effectLst/>
          </p:spPr>
        </p:pic>
        <p:pic>
          <p:nvPicPr>
            <p:cNvPr id="193" name="chr21.uniform_size_bins.PETCounts.in.CCD_Bins.nor.variable_pixel_size.png"/>
            <p:cNvPicPr>
              <a:picLocks noChangeAspect="1"/>
            </p:cNvPicPr>
            <p:nvPr/>
          </p:nvPicPr>
          <p:blipFill>
            <a:blip r:embed="rId3">
              <a:extLst/>
            </a:blip>
            <a:stretch>
              <a:fillRect/>
            </a:stretch>
          </p:blipFill>
          <p:spPr>
            <a:xfrm>
              <a:off x="2171700" y="5458922"/>
              <a:ext cx="2159000" cy="2159001"/>
            </a:xfrm>
            <a:prstGeom prst="rect">
              <a:avLst/>
            </a:prstGeom>
            <a:ln w="12700" cap="flat">
              <a:noFill/>
              <a:miter lim="400000"/>
            </a:ln>
            <a:effectLst/>
          </p:spPr>
        </p:pic>
        <p:pic>
          <p:nvPicPr>
            <p:cNvPr id="194" name="chr22.CCD_bins.PETCounts.in.CCD_Bins.nor.variable_pixel_size.png"/>
            <p:cNvPicPr>
              <a:picLocks noChangeAspect="1"/>
            </p:cNvPicPr>
            <p:nvPr/>
          </p:nvPicPr>
          <p:blipFill>
            <a:blip r:embed="rId4">
              <a:extLst/>
            </a:blip>
            <a:stretch>
              <a:fillRect/>
            </a:stretch>
          </p:blipFill>
          <p:spPr>
            <a:xfrm>
              <a:off x="4686300" y="5458922"/>
              <a:ext cx="2159001" cy="2159001"/>
            </a:xfrm>
            <a:prstGeom prst="rect">
              <a:avLst/>
            </a:prstGeom>
            <a:ln w="12700" cap="flat">
              <a:noFill/>
              <a:miter lim="400000"/>
            </a:ln>
            <a:effectLst/>
          </p:spPr>
        </p:pic>
        <p:pic>
          <p:nvPicPr>
            <p:cNvPr id="195" name="chr22.uniform_size_bins.PETCounts.in.CCD_Bins.nor.variable_pixel_size.png"/>
            <p:cNvPicPr>
              <a:picLocks noChangeAspect="1"/>
            </p:cNvPicPr>
            <p:nvPr/>
          </p:nvPicPr>
          <p:blipFill>
            <a:blip r:embed="rId5">
              <a:extLst/>
            </a:blip>
            <a:stretch>
              <a:fillRect/>
            </a:stretch>
          </p:blipFill>
          <p:spPr>
            <a:xfrm>
              <a:off x="6879167" y="5458922"/>
              <a:ext cx="2159001" cy="2159001"/>
            </a:xfrm>
            <a:prstGeom prst="rect">
              <a:avLst/>
            </a:prstGeom>
            <a:ln w="12700" cap="flat">
              <a:noFill/>
              <a:miter lim="400000"/>
            </a:ln>
            <a:effectLst/>
          </p:spPr>
        </p:pic>
        <p:pic>
          <p:nvPicPr>
            <p:cNvPr id="196" name="chrX.CCD_bins.PETCounts.in.CCD_Bins.nor.variable_pixel_size.png"/>
            <p:cNvPicPr>
              <a:picLocks noChangeAspect="1"/>
            </p:cNvPicPr>
            <p:nvPr/>
          </p:nvPicPr>
          <p:blipFill>
            <a:blip r:embed="rId6">
              <a:extLst/>
            </a:blip>
            <a:stretch>
              <a:fillRect/>
            </a:stretch>
          </p:blipFill>
          <p:spPr>
            <a:xfrm>
              <a:off x="0" y="8087822"/>
              <a:ext cx="2159000" cy="2159001"/>
            </a:xfrm>
            <a:prstGeom prst="rect">
              <a:avLst/>
            </a:prstGeom>
            <a:ln w="12700" cap="flat">
              <a:noFill/>
              <a:miter lim="400000"/>
            </a:ln>
            <a:effectLst/>
          </p:spPr>
        </p:pic>
        <p:pic>
          <p:nvPicPr>
            <p:cNvPr id="197" name="chrX.uniform_size_bins.PETCounts.in.CCD_Bins.nor.variable_pixel_size.png"/>
            <p:cNvPicPr>
              <a:picLocks noChangeAspect="1"/>
            </p:cNvPicPr>
            <p:nvPr/>
          </p:nvPicPr>
          <p:blipFill>
            <a:blip r:embed="rId7">
              <a:extLst/>
            </a:blip>
            <a:stretch>
              <a:fillRect/>
            </a:stretch>
          </p:blipFill>
          <p:spPr>
            <a:xfrm>
              <a:off x="2171700" y="8087822"/>
              <a:ext cx="2159000" cy="2159001"/>
            </a:xfrm>
            <a:prstGeom prst="rect">
              <a:avLst/>
            </a:prstGeom>
            <a:ln w="12700" cap="flat">
              <a:noFill/>
              <a:miter lim="400000"/>
            </a:ln>
            <a:effectLst/>
          </p:spPr>
        </p:pic>
        <p:sp>
          <p:nvSpPr>
            <p:cNvPr id="198" name="Shape 198"/>
            <p:cNvSpPr/>
            <p:nvPr/>
          </p:nvSpPr>
          <p:spPr>
            <a:xfrm>
              <a:off x="1820458" y="25545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19</a:t>
              </a:r>
            </a:p>
          </p:txBody>
        </p:sp>
        <p:sp>
          <p:nvSpPr>
            <p:cNvPr id="199" name="Shape 199"/>
            <p:cNvSpPr/>
            <p:nvPr/>
          </p:nvSpPr>
          <p:spPr>
            <a:xfrm>
              <a:off x="6481357" y="2554579"/>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20</a:t>
              </a:r>
            </a:p>
          </p:txBody>
        </p:sp>
        <p:pic>
          <p:nvPicPr>
            <p:cNvPr id="200" name="chr19.CCD_bins.PETCounts.in.CCD_Bins.nor.variable_pixel_size.png"/>
            <p:cNvPicPr>
              <a:picLocks noChangeAspect="1"/>
            </p:cNvPicPr>
            <p:nvPr/>
          </p:nvPicPr>
          <p:blipFill>
            <a:blip r:embed="rId8">
              <a:extLst/>
            </a:blip>
            <a:stretch>
              <a:fillRect/>
            </a:stretch>
          </p:blipFill>
          <p:spPr>
            <a:xfrm>
              <a:off x="0" y="2830022"/>
              <a:ext cx="2159000" cy="2159001"/>
            </a:xfrm>
            <a:prstGeom prst="rect">
              <a:avLst/>
            </a:prstGeom>
            <a:ln w="12700" cap="flat">
              <a:noFill/>
              <a:miter lim="400000"/>
            </a:ln>
            <a:effectLst/>
          </p:spPr>
        </p:pic>
        <p:pic>
          <p:nvPicPr>
            <p:cNvPr id="201" name="chr19.uniform_size_bins.PETCounts.in.CCD_Bins.nor.variable_pixel_size.png"/>
            <p:cNvPicPr>
              <a:picLocks noChangeAspect="1"/>
            </p:cNvPicPr>
            <p:nvPr/>
          </p:nvPicPr>
          <p:blipFill>
            <a:blip r:embed="rId9">
              <a:extLst/>
            </a:blip>
            <a:stretch>
              <a:fillRect/>
            </a:stretch>
          </p:blipFill>
          <p:spPr>
            <a:xfrm>
              <a:off x="2171700" y="2830022"/>
              <a:ext cx="2159000" cy="2159001"/>
            </a:xfrm>
            <a:prstGeom prst="rect">
              <a:avLst/>
            </a:prstGeom>
            <a:ln w="12700" cap="flat">
              <a:noFill/>
              <a:miter lim="400000"/>
            </a:ln>
            <a:effectLst/>
          </p:spPr>
        </p:pic>
        <p:pic>
          <p:nvPicPr>
            <p:cNvPr id="202" name="chr20.CCD_bins.PETCounts.in.CCD_Bins.nor.variable_pixel_size.png"/>
            <p:cNvPicPr>
              <a:picLocks noChangeAspect="1"/>
            </p:cNvPicPr>
            <p:nvPr/>
          </p:nvPicPr>
          <p:blipFill>
            <a:blip r:embed="rId10">
              <a:extLst/>
            </a:blip>
            <a:stretch>
              <a:fillRect/>
            </a:stretch>
          </p:blipFill>
          <p:spPr>
            <a:xfrm>
              <a:off x="4686300" y="2830022"/>
              <a:ext cx="2159001" cy="2159001"/>
            </a:xfrm>
            <a:prstGeom prst="rect">
              <a:avLst/>
            </a:prstGeom>
            <a:ln w="12700" cap="flat">
              <a:noFill/>
              <a:miter lim="400000"/>
            </a:ln>
            <a:effectLst/>
          </p:spPr>
        </p:pic>
        <p:pic>
          <p:nvPicPr>
            <p:cNvPr id="203" name="chr20.uniform_size_bins.PETCounts.in.CCD_Bins.nor.variable_pixel_size.png"/>
            <p:cNvPicPr>
              <a:picLocks noChangeAspect="1"/>
            </p:cNvPicPr>
            <p:nvPr/>
          </p:nvPicPr>
          <p:blipFill>
            <a:blip r:embed="rId11">
              <a:extLst/>
            </a:blip>
            <a:stretch>
              <a:fillRect/>
            </a:stretch>
          </p:blipFill>
          <p:spPr>
            <a:xfrm>
              <a:off x="6879167" y="2830022"/>
              <a:ext cx="2159001" cy="2159001"/>
            </a:xfrm>
            <a:prstGeom prst="rect">
              <a:avLst/>
            </a:prstGeom>
            <a:ln w="12700" cap="flat">
              <a:noFill/>
              <a:miter lim="400000"/>
            </a:ln>
            <a:effectLst/>
          </p:spPr>
        </p:pic>
        <p:sp>
          <p:nvSpPr>
            <p:cNvPr id="204" name="Shape 204"/>
            <p:cNvSpPr/>
            <p:nvPr/>
          </p:nvSpPr>
          <p:spPr>
            <a:xfrm>
              <a:off x="1820458" y="-74321"/>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17</a:t>
              </a:r>
            </a:p>
          </p:txBody>
        </p:sp>
        <p:sp>
          <p:nvSpPr>
            <p:cNvPr id="205" name="Shape 205"/>
            <p:cNvSpPr/>
            <p:nvPr/>
          </p:nvSpPr>
          <p:spPr>
            <a:xfrm>
              <a:off x="6481359" y="-74321"/>
              <a:ext cx="677085" cy="3857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a:latin typeface="Arial"/>
                  <a:ea typeface="Arial"/>
                  <a:cs typeface="Arial"/>
                  <a:sym typeface="Arial"/>
                </a:defRPr>
              </a:lvl1pPr>
            </a:lstStyle>
            <a:p>
              <a:r>
                <a:t>Chr 18</a:t>
              </a:r>
            </a:p>
          </p:txBody>
        </p:sp>
        <p:pic>
          <p:nvPicPr>
            <p:cNvPr id="206" name="chr17.CCD_bins.PETCounts.in.CCD_Bins.nor.variable_pixel_size.png"/>
            <p:cNvPicPr>
              <a:picLocks noChangeAspect="1"/>
            </p:cNvPicPr>
            <p:nvPr/>
          </p:nvPicPr>
          <p:blipFill>
            <a:blip r:embed="rId12">
              <a:extLst/>
            </a:blip>
            <a:stretch>
              <a:fillRect/>
            </a:stretch>
          </p:blipFill>
          <p:spPr>
            <a:xfrm>
              <a:off x="0" y="201122"/>
              <a:ext cx="2159001" cy="2159001"/>
            </a:xfrm>
            <a:prstGeom prst="rect">
              <a:avLst/>
            </a:prstGeom>
            <a:ln w="12700" cap="flat">
              <a:noFill/>
              <a:miter lim="400000"/>
            </a:ln>
            <a:effectLst/>
          </p:spPr>
        </p:pic>
        <p:pic>
          <p:nvPicPr>
            <p:cNvPr id="207" name="chr17.uniform_size_bins.PETCounts.in.CCD_Bins.nor.variable_pixel_size.png"/>
            <p:cNvPicPr>
              <a:picLocks noChangeAspect="1"/>
            </p:cNvPicPr>
            <p:nvPr/>
          </p:nvPicPr>
          <p:blipFill>
            <a:blip r:embed="rId13">
              <a:extLst/>
            </a:blip>
            <a:stretch>
              <a:fillRect/>
            </a:stretch>
          </p:blipFill>
          <p:spPr>
            <a:xfrm>
              <a:off x="2171700" y="201122"/>
              <a:ext cx="2159001" cy="2159001"/>
            </a:xfrm>
            <a:prstGeom prst="rect">
              <a:avLst/>
            </a:prstGeom>
            <a:ln w="12700" cap="flat">
              <a:noFill/>
              <a:miter lim="400000"/>
            </a:ln>
            <a:effectLst/>
          </p:spPr>
        </p:pic>
        <p:pic>
          <p:nvPicPr>
            <p:cNvPr id="208" name="chr18.CCD_bins.PETCounts.in.CCD_Bins.nor.variable_pixel_size.png"/>
            <p:cNvPicPr>
              <a:picLocks noChangeAspect="1"/>
            </p:cNvPicPr>
            <p:nvPr/>
          </p:nvPicPr>
          <p:blipFill>
            <a:blip r:embed="rId14">
              <a:extLst/>
            </a:blip>
            <a:stretch>
              <a:fillRect/>
            </a:stretch>
          </p:blipFill>
          <p:spPr>
            <a:xfrm>
              <a:off x="4686300" y="201122"/>
              <a:ext cx="2159001" cy="2159001"/>
            </a:xfrm>
            <a:prstGeom prst="rect">
              <a:avLst/>
            </a:prstGeom>
            <a:ln w="12700" cap="flat">
              <a:noFill/>
              <a:miter lim="400000"/>
            </a:ln>
            <a:effectLst/>
          </p:spPr>
        </p:pic>
        <p:pic>
          <p:nvPicPr>
            <p:cNvPr id="209" name="chr18.uniform_size_bins.PETCounts.in.CCD_Bins.nor.variable_pixel_size.png"/>
            <p:cNvPicPr>
              <a:picLocks noChangeAspect="1"/>
            </p:cNvPicPr>
            <p:nvPr/>
          </p:nvPicPr>
          <p:blipFill>
            <a:blip r:embed="rId15">
              <a:extLst/>
            </a:blip>
            <a:stretch>
              <a:fillRect/>
            </a:stretch>
          </p:blipFill>
          <p:spPr>
            <a:xfrm>
              <a:off x="6879167" y="201122"/>
              <a:ext cx="2159001" cy="2159001"/>
            </a:xfrm>
            <a:prstGeom prst="rect">
              <a:avLst/>
            </a:prstGeom>
            <a:ln w="12700" cap="flat">
              <a:noFill/>
              <a:miter lim="400000"/>
            </a:ln>
            <a:effectLst/>
          </p:spPr>
        </p:pic>
      </p:grpSp>
      <p:sp>
        <p:nvSpPr>
          <p:cNvPr id="24" name="Shape 127"/>
          <p:cNvSpPr/>
          <p:nvPr/>
        </p:nvSpPr>
        <p:spPr>
          <a:xfrm>
            <a:off x="53846" y="8757024"/>
            <a:ext cx="6804153" cy="258542"/>
          </a:xfrm>
          <a:prstGeom prst="rect">
            <a:avLst/>
          </a:prstGeom>
          <a:ln w="12700">
            <a:miter lim="400000"/>
          </a:ln>
          <a:extLst>
            <a:ext uri="{C572A759-6A51-4108-AA02-DFA0A04FC94B}">
              <ma14:wrappingTextBoxFlag xmlns:ma14="http://schemas.microsoft.com/office/mac/drawingml/2011/main" xmlns="" val="1"/>
            </a:ext>
          </a:extLst>
        </p:spPr>
        <p:txBody>
          <a:bodyPr wrap="square" lIns="36581" tIns="36581" rIns="36581" bIns="36581" anchor="ctr">
            <a:spAutoFit/>
          </a:bodyPr>
          <a:lstStyle>
            <a:lvl1pPr algn="r">
              <a:defRPr sz="1400" b="1">
                <a:latin typeface="Arial"/>
                <a:ea typeface="Arial"/>
                <a:cs typeface="Arial"/>
                <a:sym typeface="Arial"/>
              </a:defRPr>
            </a:lvl1pPr>
          </a:lstStyle>
          <a:p>
            <a:pPr lvl="0" algn="l">
              <a:defRPr sz="1800" b="0"/>
            </a:pPr>
            <a:r>
              <a:rPr sz="1200" dirty="0"/>
              <a:t>Figure</a:t>
            </a:r>
            <a:r>
              <a:rPr lang="pl-PL" sz="1200" dirty="0"/>
              <a:t> </a:t>
            </a:r>
            <a:r>
              <a:rPr lang="en-US" sz="1200" dirty="0" smtClean="0"/>
              <a:t>S</a:t>
            </a:r>
            <a:r>
              <a:rPr lang="pl-PL" sz="1200" dirty="0"/>
              <a:t>4</a:t>
            </a:r>
            <a:r>
              <a:rPr lang="en-US" sz="1200" dirty="0" smtClean="0"/>
              <a:t>, </a:t>
            </a:r>
            <a:r>
              <a:rPr lang="en-US" sz="1200" i="1" dirty="0"/>
              <a:t>continued</a:t>
            </a:r>
            <a:endParaRPr sz="1200" i="1" dirty="0"/>
          </a:p>
        </p:txBody>
      </p:sp>
    </p:spTree>
    <p:extLst>
      <p:ext uri="{BB962C8B-B14F-4D97-AF65-F5344CB8AC3E}">
        <p14:creationId xmlns:p14="http://schemas.microsoft.com/office/powerpoint/2010/main" val="424365255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31" y="0"/>
            <a:ext cx="6281539" cy="8879225"/>
          </a:xfrm>
          <a:prstGeom prst="rect">
            <a:avLst/>
          </a:prstGeom>
        </p:spPr>
      </p:pic>
      <p:sp>
        <p:nvSpPr>
          <p:cNvPr id="2" name="Shape 127"/>
          <p:cNvSpPr/>
          <p:nvPr/>
        </p:nvSpPr>
        <p:spPr>
          <a:xfrm>
            <a:off x="71206" y="8173922"/>
            <a:ext cx="6666363" cy="812502"/>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S5. </a:t>
            </a:r>
            <a:r>
              <a:rPr lang="en-GB" sz="1200" dirty="0"/>
              <a:t>Initial low resolution 3D structures for all 23 human chromosomes constructed using MDS with graph distance corrections for middle resolution </a:t>
            </a:r>
            <a:r>
              <a:rPr lang="en-GB" sz="1200" dirty="0" err="1"/>
              <a:t>heatmaps</a:t>
            </a:r>
            <a:r>
              <a:rPr lang="en-GB" sz="1200" dirty="0"/>
              <a:t>, aggregated at macro-domain level. Single bead represents a </a:t>
            </a:r>
            <a:r>
              <a:rPr lang="en-GB" sz="1200" dirty="0" err="1"/>
              <a:t>meso</a:t>
            </a:r>
            <a:r>
              <a:rPr lang="en-GB" sz="1200" dirty="0"/>
              <a:t>-domain. Probabilistic T-norm was used for the graph distance map calculation.</a:t>
            </a:r>
            <a:endParaRPr sz="1200" dirty="0"/>
          </a:p>
        </p:txBody>
      </p:sp>
    </p:spTree>
    <p:extLst>
      <p:ext uri="{BB962C8B-B14F-4D97-AF65-F5344CB8AC3E}">
        <p14:creationId xmlns:p14="http://schemas.microsoft.com/office/powerpoint/2010/main" val="41692372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72" y="-130626"/>
            <a:ext cx="6170502" cy="8752114"/>
          </a:xfrm>
          <a:prstGeom prst="rect">
            <a:avLst/>
          </a:prstGeom>
        </p:spPr>
      </p:pic>
      <p:sp>
        <p:nvSpPr>
          <p:cNvPr id="4" name="Shape 127"/>
          <p:cNvSpPr/>
          <p:nvPr/>
        </p:nvSpPr>
        <p:spPr>
          <a:xfrm>
            <a:off x="126668" y="7881420"/>
            <a:ext cx="6638028" cy="1181834"/>
          </a:xfrm>
          <a:prstGeom prst="rect">
            <a:avLst/>
          </a:prstGeom>
          <a:ln w="12700">
            <a:miter lim="400000"/>
          </a:ln>
          <a:extLst>
            <a:ext uri="{C572A759-6A51-4108-AA02-DFA0A04FC94B}">
              <ma14:wrappingTextBoxFlag xmlns:ma14="http://schemas.microsoft.com/office/mac/drawingml/2011/main" xmlns="" val="1"/>
            </a:ext>
          </a:extLst>
        </p:spPr>
        <p:txBody>
          <a:bodyPr wrap="square" lIns="36562" tIns="36562" rIns="36562" bIns="36562" anchor="ctr">
            <a:spAutoFit/>
          </a:bodyPr>
          <a:lstStyle>
            <a:lvl1pPr algn="r">
              <a:defRPr sz="1400" b="1">
                <a:latin typeface="Arial"/>
                <a:ea typeface="Arial"/>
                <a:cs typeface="Arial"/>
                <a:sym typeface="Arial"/>
              </a:defRPr>
            </a:lvl1pPr>
          </a:lstStyle>
          <a:p>
            <a:pPr lvl="0" algn="just">
              <a:defRPr sz="1800" b="0"/>
            </a:pPr>
            <a:r>
              <a:rPr sz="1200" dirty="0"/>
              <a:t>Figure</a:t>
            </a:r>
            <a:r>
              <a:rPr lang="pl-PL" sz="1200" dirty="0"/>
              <a:t> </a:t>
            </a:r>
            <a:r>
              <a:rPr lang="pl-PL" sz="1200" dirty="0" smtClean="0"/>
              <a:t>S6. </a:t>
            </a:r>
            <a:r>
              <a:rPr lang="en-GB" sz="1200" dirty="0" err="1"/>
              <a:t>ChIA</a:t>
            </a:r>
            <a:r>
              <a:rPr lang="en-GB" sz="1200" dirty="0"/>
              <a:t>-PET based structures. Structures for all chromosomes constructed using MDS and different probabilistic norms for the graph distance correction for middle resolution </a:t>
            </a:r>
            <a:r>
              <a:rPr lang="en-GB" sz="1200" dirty="0" err="1"/>
              <a:t>heatmaps</a:t>
            </a:r>
            <a:r>
              <a:rPr lang="en-GB" sz="1200" dirty="0"/>
              <a:t>. Structures are aggregated at macro-domain level, and a single bead represents a </a:t>
            </a:r>
            <a:r>
              <a:rPr lang="en-GB" sz="1200" dirty="0" err="1"/>
              <a:t>meso</a:t>
            </a:r>
            <a:r>
              <a:rPr lang="en-GB" sz="1200" dirty="0"/>
              <a:t>-domain. </a:t>
            </a:r>
            <a:r>
              <a:rPr lang="en-GB" sz="1200" dirty="0" err="1"/>
              <a:t>Colors</a:t>
            </a:r>
            <a:r>
              <a:rPr lang="en-GB" sz="1200" dirty="0"/>
              <a:t> indicate different probabilistic norms, and all structures are aligned by minimizing RMSD distance. Blue: standard arithmetic operators, red: probabilistic operators, described also in the appendix, yellow: Lukasiewicz operators, green: </a:t>
            </a:r>
            <a:r>
              <a:rPr lang="en-GB" sz="1200" dirty="0" err="1"/>
              <a:t>Hamacher</a:t>
            </a:r>
            <a:r>
              <a:rPr lang="en-GB" sz="1200" dirty="0"/>
              <a:t> operators.</a:t>
            </a:r>
            <a:endParaRPr sz="1200" dirty="0"/>
          </a:p>
        </p:txBody>
      </p:sp>
    </p:spTree>
    <p:extLst>
      <p:ext uri="{BB962C8B-B14F-4D97-AF65-F5344CB8AC3E}">
        <p14:creationId xmlns:p14="http://schemas.microsoft.com/office/powerpoint/2010/main" val="1532538328"/>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cap="flat">
          <a:solidFill>
            <a:schemeClr val="tx1"/>
          </a:solidFill>
          <a:prstDash val="solid"/>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non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sz="1800" dirty="0" smtClean="0">
            <a:solidFill>
              <a:srgbClr val="000000"/>
            </a:solidFill>
            <a:latin typeface="Arial" panose="020B0604020202020204" pitchFamily="34" charset="0"/>
            <a:cs typeface="Arial" panose="020B0604020202020204" pitchFamily="34" charset="0"/>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3895</TotalTime>
  <Words>2608</Words>
  <Application>Microsoft Office PowerPoint</Application>
  <PresentationFormat>Letter Paper (8.5x11 in)</PresentationFormat>
  <Paragraphs>234</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Gill Sans</vt:lpstr>
      <vt:lpstr>Lucida Grande</vt:lpstr>
      <vt:lpstr>Times New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Michalski</dc:creator>
  <cp:lastModifiedBy>UMB</cp:lastModifiedBy>
  <cp:revision>135</cp:revision>
  <dcterms:modified xsi:type="dcterms:W3CDTF">2016-10-19T20:28:06Z</dcterms:modified>
</cp:coreProperties>
</file>