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2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</p:sldIdLst>
  <p:sldSz cx="9144000" cy="6858000" type="screen4x3"/>
  <p:notesSz cx="69977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FF7C80"/>
    <a:srgbClr val="66FF66"/>
    <a:srgbClr val="00FFFF"/>
    <a:srgbClr val="CC00FF"/>
    <a:srgbClr val="0000FF"/>
    <a:srgbClr val="FF66FF"/>
    <a:srgbClr val="FF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82" autoAdjust="0"/>
    <p:restoredTop sz="95896" autoAdjust="0"/>
  </p:normalViewPr>
  <p:slideViewPr>
    <p:cSldViewPr>
      <p:cViewPr>
        <p:scale>
          <a:sx n="65" d="100"/>
          <a:sy n="65" d="100"/>
        </p:scale>
        <p:origin x="-888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9C721-A6FC-46C9-8A07-B2F871DC2755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CCA51-DD46-4E93-BC68-4CB5206C44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50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35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4" y="0"/>
            <a:ext cx="3032337" cy="4635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0E8039CE-CF67-4114-91E1-F8A87B78DDE7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770" y="4403725"/>
            <a:ext cx="5598160" cy="4171950"/>
          </a:xfrm>
          <a:prstGeom prst="rect">
            <a:avLst/>
          </a:prstGeom>
        </p:spPr>
        <p:txBody>
          <a:bodyPr vert="horz" lIns="92953" tIns="46477" rIns="92953" bIns="464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41"/>
            <a:ext cx="3032337" cy="4635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4" y="8805841"/>
            <a:ext cx="3032337" cy="4635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69CCEB99-EB5F-489F-8A32-C3706456C0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1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0FF98-0753-438F-8B4B-AC1AD4C71B7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CEB99-EB5F-489F-8A32-C3706456C00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B737F-82EA-493A-B299-84F02C4FBD00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9F339-DB30-413B-AB1F-C04CD9BD69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Supplementary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Figure </a:t>
            </a:r>
            <a:r>
              <a:rPr lang="en-US" dirty="0" smtClean="0">
                <a:latin typeface="+mj-lt"/>
                <a:ea typeface="+mj-ea"/>
                <a:cs typeface="+mj-cs"/>
              </a:rPr>
              <a:t>1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lang="en-US" dirty="0" smtClean="0"/>
              <a:t>Somatic mutation spectrum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114496" y="4807661"/>
            <a:ext cx="10326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# Substitutions</a:t>
            </a:r>
            <a:endParaRPr lang="en-US" sz="11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3685" y="3200400"/>
            <a:ext cx="750211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762000"/>
            <a:ext cx="3043374" cy="219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6629400" y="2895600"/>
            <a:ext cx="14847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# Substitutions per Mb</a:t>
            </a: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5487168" y="576590"/>
            <a:ext cx="295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b</a:t>
            </a:r>
            <a:endParaRPr lang="en-US" sz="1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3121223"/>
            <a:ext cx="2712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c</a:t>
            </a:r>
            <a:endParaRPr lang="en-US" sz="1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71658" y="564758"/>
            <a:ext cx="2856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a</a:t>
            </a:r>
            <a:endParaRPr lang="en-US" sz="1600" b="1" dirty="0"/>
          </a:p>
        </p:txBody>
      </p:sp>
      <p:sp>
        <p:nvSpPr>
          <p:cNvPr id="43" name="TextBox 42"/>
          <p:cNvSpPr txBox="1"/>
          <p:nvPr/>
        </p:nvSpPr>
        <p:spPr>
          <a:xfrm rot="16200000">
            <a:off x="18536" y="1429709"/>
            <a:ext cx="13708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# Substitutions per Mb</a:t>
            </a:r>
            <a:endParaRPr lang="en-US" sz="1000" dirty="0"/>
          </a:p>
        </p:txBody>
      </p:sp>
      <p:pic>
        <p:nvPicPr>
          <p:cNvPr id="44" name="Picture 5"/>
          <p:cNvPicPr>
            <a:picLocks noChangeAspect="1" noChangeArrowheads="1"/>
          </p:cNvPicPr>
          <p:nvPr/>
        </p:nvPicPr>
        <p:blipFill>
          <a:blip r:embed="rId4" cstate="print"/>
          <a:srcRect t="8644" b="6486"/>
          <a:stretch>
            <a:fillRect/>
          </a:stretch>
        </p:blipFill>
        <p:spPr bwMode="auto">
          <a:xfrm>
            <a:off x="822017" y="475566"/>
            <a:ext cx="4588183" cy="22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5" name="TextBox 44"/>
          <p:cNvSpPr txBox="1"/>
          <p:nvPr/>
        </p:nvSpPr>
        <p:spPr>
          <a:xfrm rot="19500000">
            <a:off x="1057615" y="2677899"/>
            <a:ext cx="56137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Repeats</a:t>
            </a:r>
            <a:endParaRPr lang="en-US" sz="900" dirty="0"/>
          </a:p>
        </p:txBody>
      </p:sp>
      <p:sp>
        <p:nvSpPr>
          <p:cNvPr id="46" name="TextBox 45"/>
          <p:cNvSpPr txBox="1"/>
          <p:nvPr/>
        </p:nvSpPr>
        <p:spPr>
          <a:xfrm rot="19500000">
            <a:off x="1259282" y="2747333"/>
            <a:ext cx="8050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 smtClean="0"/>
              <a:t>Pseudogenes</a:t>
            </a:r>
            <a:endParaRPr lang="en-US" sz="900" dirty="0"/>
          </a:p>
        </p:txBody>
      </p:sp>
      <p:sp>
        <p:nvSpPr>
          <p:cNvPr id="47" name="TextBox 46"/>
          <p:cNvSpPr txBox="1"/>
          <p:nvPr/>
        </p:nvSpPr>
        <p:spPr>
          <a:xfrm rot="19500000">
            <a:off x="1603854" y="2776053"/>
            <a:ext cx="90441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Whole genome</a:t>
            </a:r>
            <a:endParaRPr lang="en-US" sz="900" dirty="0"/>
          </a:p>
        </p:txBody>
      </p:sp>
      <p:sp>
        <p:nvSpPr>
          <p:cNvPr id="48" name="TextBox 47"/>
          <p:cNvSpPr txBox="1"/>
          <p:nvPr/>
        </p:nvSpPr>
        <p:spPr>
          <a:xfrm rot="19500000">
            <a:off x="4630589" y="2716730"/>
            <a:ext cx="6976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Splice sites</a:t>
            </a:r>
            <a:endParaRPr lang="en-US" sz="900" dirty="0"/>
          </a:p>
        </p:txBody>
      </p:sp>
      <p:sp>
        <p:nvSpPr>
          <p:cNvPr id="49" name="TextBox 48"/>
          <p:cNvSpPr txBox="1"/>
          <p:nvPr/>
        </p:nvSpPr>
        <p:spPr>
          <a:xfrm rot="19500000">
            <a:off x="2057549" y="2792094"/>
            <a:ext cx="95731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Non-coding RNA</a:t>
            </a:r>
            <a:endParaRPr lang="en-US" sz="900" dirty="0"/>
          </a:p>
        </p:txBody>
      </p:sp>
      <p:sp>
        <p:nvSpPr>
          <p:cNvPr id="50" name="TextBox 49"/>
          <p:cNvSpPr txBox="1"/>
          <p:nvPr/>
        </p:nvSpPr>
        <p:spPr>
          <a:xfrm rot="19500000">
            <a:off x="2762258" y="2652843"/>
            <a:ext cx="4748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 smtClean="0"/>
              <a:t>Intron</a:t>
            </a:r>
            <a:endParaRPr lang="en-US" sz="900" dirty="0"/>
          </a:p>
        </p:txBody>
      </p:sp>
      <p:sp>
        <p:nvSpPr>
          <p:cNvPr id="51" name="TextBox 50"/>
          <p:cNvSpPr txBox="1"/>
          <p:nvPr/>
        </p:nvSpPr>
        <p:spPr>
          <a:xfrm rot="19500000">
            <a:off x="3114889" y="2699116"/>
            <a:ext cx="6351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Promoter</a:t>
            </a:r>
            <a:endParaRPr lang="en-US" sz="900" dirty="0"/>
          </a:p>
        </p:txBody>
      </p:sp>
      <p:sp>
        <p:nvSpPr>
          <p:cNvPr id="52" name="TextBox 51"/>
          <p:cNvSpPr txBox="1"/>
          <p:nvPr/>
        </p:nvSpPr>
        <p:spPr>
          <a:xfrm rot="19500000">
            <a:off x="4010197" y="2658349"/>
            <a:ext cx="4892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5’ UTR</a:t>
            </a:r>
            <a:endParaRPr lang="en-US" sz="900" dirty="0"/>
          </a:p>
        </p:txBody>
      </p:sp>
      <p:sp>
        <p:nvSpPr>
          <p:cNvPr id="53" name="TextBox 52"/>
          <p:cNvSpPr txBox="1"/>
          <p:nvPr/>
        </p:nvSpPr>
        <p:spPr>
          <a:xfrm rot="19500000">
            <a:off x="4409223" y="2658349"/>
            <a:ext cx="4892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3’ UTR</a:t>
            </a:r>
            <a:endParaRPr lang="en-US" sz="900" dirty="0"/>
          </a:p>
        </p:txBody>
      </p:sp>
      <p:sp>
        <p:nvSpPr>
          <p:cNvPr id="54" name="TextBox 53"/>
          <p:cNvSpPr txBox="1"/>
          <p:nvPr/>
        </p:nvSpPr>
        <p:spPr>
          <a:xfrm rot="19500000">
            <a:off x="3652044" y="2623679"/>
            <a:ext cx="3690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CDS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7200" y="1524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Supplementary Figure </a:t>
            </a:r>
            <a:r>
              <a:rPr lang="en-US" dirty="0" smtClean="0"/>
              <a:t>2. TP53 mutations associated with chromosomal instability and clinical variables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50842" y="838200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c.</a:t>
            </a:r>
            <a:endParaRPr lang="en-US" dirty="0"/>
          </a:p>
        </p:txBody>
      </p:sp>
      <p:grpSp>
        <p:nvGrpSpPr>
          <p:cNvPr id="2" name="Group 37"/>
          <p:cNvGrpSpPr/>
          <p:nvPr/>
        </p:nvGrpSpPr>
        <p:grpSpPr>
          <a:xfrm>
            <a:off x="685800" y="762001"/>
            <a:ext cx="2404153" cy="2593776"/>
            <a:chOff x="152400" y="987624"/>
            <a:chExt cx="2404153" cy="2593776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2" cstate="print"/>
            <a:srcRect t="10521" b="6146"/>
            <a:stretch>
              <a:fillRect/>
            </a:stretch>
          </p:blipFill>
          <p:spPr bwMode="auto">
            <a:xfrm>
              <a:off x="152400" y="1295400"/>
              <a:ext cx="2404153" cy="228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2" name="TextBox 21"/>
            <p:cNvSpPr txBox="1"/>
            <p:nvPr/>
          </p:nvSpPr>
          <p:spPr>
            <a:xfrm>
              <a:off x="762000" y="987624"/>
              <a:ext cx="163830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CIN ( p = 3.12e-05)</a:t>
              </a:r>
              <a:endParaRPr lang="en-US" sz="1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81000" y="351686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b.</a:t>
            </a:r>
            <a:endParaRPr lang="en-US" dirty="0"/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886200"/>
            <a:ext cx="2650572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321598" y="1087879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14400" y="3581400"/>
            <a:ext cx="22098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/>
              <a:t>Tumour</a:t>
            </a:r>
            <a:r>
              <a:rPr lang="en-US" sz="1400" dirty="0" smtClean="0"/>
              <a:t> Grade ( p = 0.0075)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5724150" y="1009485"/>
            <a:ext cx="1420985" cy="307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068325" y="3198570"/>
            <a:ext cx="14221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alibri" pitchFamily="34" charset="0"/>
              </a:rPr>
              <a:t>p53 mutation: n=31</a:t>
            </a:r>
            <a:endParaRPr lang="en-US" sz="1200" dirty="0"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53110" y="2545685"/>
            <a:ext cx="14221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alibri" pitchFamily="34" charset="0"/>
              </a:rPr>
              <a:t>p53 wild type: n=51</a:t>
            </a:r>
            <a:endParaRPr lang="en-US" sz="1200" dirty="0">
              <a:latin typeface="Calibri" pitchFamily="34" charset="0"/>
            </a:endParaRPr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3870325" y="971550"/>
            <a:ext cx="4813300" cy="3468688"/>
            <a:chOff x="2438" y="612"/>
            <a:chExt cx="3032" cy="2185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45" y="612"/>
              <a:ext cx="3025" cy="2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auto">
            <a:xfrm>
              <a:off x="3101" y="2447"/>
              <a:ext cx="1958" cy="1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Line 6"/>
            <p:cNvSpPr>
              <a:spLocks noChangeShapeType="1"/>
            </p:cNvSpPr>
            <p:nvPr/>
          </p:nvSpPr>
          <p:spPr bwMode="auto">
            <a:xfrm>
              <a:off x="3101" y="2447"/>
              <a:ext cx="1" cy="33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Line 7"/>
            <p:cNvSpPr>
              <a:spLocks noChangeShapeType="1"/>
            </p:cNvSpPr>
            <p:nvPr/>
          </p:nvSpPr>
          <p:spPr bwMode="auto">
            <a:xfrm>
              <a:off x="3491" y="2447"/>
              <a:ext cx="1" cy="33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3884" y="2447"/>
              <a:ext cx="1" cy="33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4277" y="2447"/>
              <a:ext cx="1" cy="33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" name="Line 10"/>
            <p:cNvSpPr>
              <a:spLocks noChangeShapeType="1"/>
            </p:cNvSpPr>
            <p:nvPr/>
          </p:nvSpPr>
          <p:spPr bwMode="auto">
            <a:xfrm>
              <a:off x="4666" y="2447"/>
              <a:ext cx="1" cy="33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5059" y="2447"/>
              <a:ext cx="1" cy="33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3033" y="2502"/>
              <a:ext cx="136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423" y="2502"/>
              <a:ext cx="136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40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3816" y="2502"/>
              <a:ext cx="136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60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4209" y="2502"/>
              <a:ext cx="136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80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4574" y="2502"/>
              <a:ext cx="18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4967" y="2502"/>
              <a:ext cx="184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 flipV="1">
              <a:off x="2726" y="951"/>
              <a:ext cx="1" cy="1439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H="1">
              <a:off x="2694" y="2390"/>
              <a:ext cx="32" cy="1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 flipH="1">
              <a:off x="2694" y="2101"/>
              <a:ext cx="32" cy="1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H="1">
              <a:off x="2694" y="1813"/>
              <a:ext cx="32" cy="1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 flipH="1">
              <a:off x="2694" y="1528"/>
              <a:ext cx="32" cy="1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2694" y="1239"/>
              <a:ext cx="32" cy="1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H="1">
              <a:off x="2694" y="951"/>
              <a:ext cx="32" cy="1"/>
            </a:xfrm>
            <a:prstGeom prst="line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 rot="16200000">
              <a:off x="2554" y="2331"/>
              <a:ext cx="15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0.0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 rot="16200000">
              <a:off x="2554" y="2042"/>
              <a:ext cx="15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0.2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1" name="Rectangle 27"/>
            <p:cNvSpPr>
              <a:spLocks noChangeArrowheads="1"/>
            </p:cNvSpPr>
            <p:nvPr/>
          </p:nvSpPr>
          <p:spPr bwMode="auto">
            <a:xfrm rot="16200000">
              <a:off x="2554" y="1754"/>
              <a:ext cx="15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0.4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2" name="Rectangle 28"/>
            <p:cNvSpPr>
              <a:spLocks noChangeArrowheads="1"/>
            </p:cNvSpPr>
            <p:nvPr/>
          </p:nvSpPr>
          <p:spPr bwMode="auto">
            <a:xfrm rot="16200000">
              <a:off x="2554" y="1469"/>
              <a:ext cx="15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0.6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3" name="Rectangle 29"/>
            <p:cNvSpPr>
              <a:spLocks noChangeArrowheads="1"/>
            </p:cNvSpPr>
            <p:nvPr/>
          </p:nvSpPr>
          <p:spPr bwMode="auto">
            <a:xfrm rot="16200000">
              <a:off x="2554" y="1181"/>
              <a:ext cx="15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0.8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4" name="Rectangle 30"/>
            <p:cNvSpPr>
              <a:spLocks noChangeArrowheads="1"/>
            </p:cNvSpPr>
            <p:nvPr/>
          </p:nvSpPr>
          <p:spPr bwMode="auto">
            <a:xfrm rot="16200000">
              <a:off x="2554" y="892"/>
              <a:ext cx="158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5" name="Rectangle 31"/>
            <p:cNvSpPr>
              <a:spLocks noChangeArrowheads="1"/>
            </p:cNvSpPr>
            <p:nvPr/>
          </p:nvSpPr>
          <p:spPr bwMode="auto">
            <a:xfrm>
              <a:off x="2726" y="893"/>
              <a:ext cx="2600" cy="1554"/>
            </a:xfrm>
            <a:prstGeom prst="rect">
              <a:avLst/>
            </a:prstGeom>
            <a:noFill/>
            <a:ln w="4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Rectangle 32"/>
            <p:cNvSpPr>
              <a:spLocks noChangeArrowheads="1"/>
            </p:cNvSpPr>
            <p:nvPr/>
          </p:nvSpPr>
          <p:spPr bwMode="auto">
            <a:xfrm>
              <a:off x="3864" y="672"/>
              <a:ext cx="171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DFS</a:t>
              </a:r>
              <a:endPara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57" name="Rectangle 33"/>
            <p:cNvSpPr>
              <a:spLocks noChangeArrowheads="1"/>
            </p:cNvSpPr>
            <p:nvPr/>
          </p:nvSpPr>
          <p:spPr bwMode="auto">
            <a:xfrm>
              <a:off x="3868" y="2639"/>
              <a:ext cx="320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Months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 rot="16200000">
              <a:off x="2110" y="1609"/>
              <a:ext cx="772" cy="1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Survival Probability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708" y="951"/>
              <a:ext cx="2582" cy="8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0"/>
                </a:cxn>
                <a:cxn ang="0">
                  <a:pos x="8" y="8"/>
                </a:cxn>
                <a:cxn ang="0">
                  <a:pos x="9" y="8"/>
                </a:cxn>
                <a:cxn ang="0">
                  <a:pos x="9" y="16"/>
                </a:cxn>
                <a:cxn ang="0">
                  <a:pos x="10" y="16"/>
                </a:cxn>
                <a:cxn ang="0">
                  <a:pos x="10" y="24"/>
                </a:cxn>
                <a:cxn ang="0">
                  <a:pos x="12" y="24"/>
                </a:cxn>
                <a:cxn ang="0">
                  <a:pos x="12" y="31"/>
                </a:cxn>
                <a:cxn ang="0">
                  <a:pos x="13" y="31"/>
                </a:cxn>
                <a:cxn ang="0">
                  <a:pos x="13" y="39"/>
                </a:cxn>
                <a:cxn ang="0">
                  <a:pos x="14" y="39"/>
                </a:cxn>
                <a:cxn ang="0">
                  <a:pos x="14" y="47"/>
                </a:cxn>
                <a:cxn ang="0">
                  <a:pos x="15" y="47"/>
                </a:cxn>
                <a:cxn ang="0">
                  <a:pos x="15" y="55"/>
                </a:cxn>
                <a:cxn ang="0">
                  <a:pos x="18" y="55"/>
                </a:cxn>
                <a:cxn ang="0">
                  <a:pos x="18" y="63"/>
                </a:cxn>
                <a:cxn ang="0">
                  <a:pos x="23" y="63"/>
                </a:cxn>
                <a:cxn ang="0">
                  <a:pos x="23" y="70"/>
                </a:cxn>
                <a:cxn ang="0">
                  <a:pos x="26" y="70"/>
                </a:cxn>
                <a:cxn ang="0">
                  <a:pos x="26" y="78"/>
                </a:cxn>
                <a:cxn ang="0">
                  <a:pos x="30" y="78"/>
                </a:cxn>
                <a:cxn ang="0">
                  <a:pos x="30" y="86"/>
                </a:cxn>
                <a:cxn ang="0">
                  <a:pos x="34" y="86"/>
                </a:cxn>
                <a:cxn ang="0">
                  <a:pos x="34" y="94"/>
                </a:cxn>
                <a:cxn ang="0">
                  <a:pos x="34" y="94"/>
                </a:cxn>
                <a:cxn ang="0">
                  <a:pos x="34" y="102"/>
                </a:cxn>
                <a:cxn ang="0">
                  <a:pos x="36" y="102"/>
                </a:cxn>
                <a:cxn ang="0">
                  <a:pos x="36" y="110"/>
                </a:cxn>
                <a:cxn ang="0">
                  <a:pos x="47" y="110"/>
                </a:cxn>
                <a:cxn ang="0">
                  <a:pos x="47" y="117"/>
                </a:cxn>
                <a:cxn ang="0">
                  <a:pos x="58" y="117"/>
                </a:cxn>
                <a:cxn ang="0">
                  <a:pos x="58" y="125"/>
                </a:cxn>
                <a:cxn ang="0">
                  <a:pos x="62" y="125"/>
                </a:cxn>
                <a:cxn ang="0">
                  <a:pos x="62" y="133"/>
                </a:cxn>
                <a:cxn ang="0">
                  <a:pos x="68" y="133"/>
                </a:cxn>
                <a:cxn ang="0">
                  <a:pos x="68" y="141"/>
                </a:cxn>
                <a:cxn ang="0">
                  <a:pos x="70" y="141"/>
                </a:cxn>
                <a:cxn ang="0">
                  <a:pos x="70" y="149"/>
                </a:cxn>
                <a:cxn ang="0">
                  <a:pos x="82" y="149"/>
                </a:cxn>
                <a:cxn ang="0">
                  <a:pos x="82" y="156"/>
                </a:cxn>
                <a:cxn ang="0">
                  <a:pos x="85" y="156"/>
                </a:cxn>
                <a:cxn ang="0">
                  <a:pos x="85" y="164"/>
                </a:cxn>
                <a:cxn ang="0">
                  <a:pos x="102" y="164"/>
                </a:cxn>
                <a:cxn ang="0">
                  <a:pos x="102" y="172"/>
                </a:cxn>
                <a:cxn ang="0">
                  <a:pos x="121" y="172"/>
                </a:cxn>
                <a:cxn ang="0">
                  <a:pos x="121" y="180"/>
                </a:cxn>
                <a:cxn ang="0">
                  <a:pos x="175" y="180"/>
                </a:cxn>
                <a:cxn ang="0">
                  <a:pos x="175" y="188"/>
                </a:cxn>
                <a:cxn ang="0">
                  <a:pos x="199" y="188"/>
                </a:cxn>
                <a:cxn ang="0">
                  <a:pos x="199" y="195"/>
                </a:cxn>
                <a:cxn ang="0">
                  <a:pos x="298" y="195"/>
                </a:cxn>
                <a:cxn ang="0">
                  <a:pos x="298" y="206"/>
                </a:cxn>
                <a:cxn ang="0">
                  <a:pos x="320" y="206"/>
                </a:cxn>
                <a:cxn ang="0">
                  <a:pos x="320" y="216"/>
                </a:cxn>
                <a:cxn ang="0">
                  <a:pos x="443" y="216"/>
                </a:cxn>
                <a:cxn ang="0">
                  <a:pos x="443" y="239"/>
                </a:cxn>
                <a:cxn ang="0">
                  <a:pos x="716" y="239"/>
                </a:cxn>
                <a:cxn ang="0">
                  <a:pos x="716" y="239"/>
                </a:cxn>
              </a:cxnLst>
              <a:rect l="0" t="0" r="r" b="b"/>
              <a:pathLst>
                <a:path w="716" h="239">
                  <a:moveTo>
                    <a:pt x="0" y="0"/>
                  </a:moveTo>
                  <a:lnTo>
                    <a:pt x="8" y="0"/>
                  </a:lnTo>
                  <a:lnTo>
                    <a:pt x="8" y="8"/>
                  </a:lnTo>
                  <a:lnTo>
                    <a:pt x="9" y="8"/>
                  </a:lnTo>
                  <a:lnTo>
                    <a:pt x="9" y="16"/>
                  </a:lnTo>
                  <a:lnTo>
                    <a:pt x="10" y="16"/>
                  </a:lnTo>
                  <a:lnTo>
                    <a:pt x="10" y="24"/>
                  </a:lnTo>
                  <a:lnTo>
                    <a:pt x="12" y="24"/>
                  </a:lnTo>
                  <a:lnTo>
                    <a:pt x="12" y="31"/>
                  </a:lnTo>
                  <a:lnTo>
                    <a:pt x="13" y="31"/>
                  </a:lnTo>
                  <a:lnTo>
                    <a:pt x="13" y="39"/>
                  </a:lnTo>
                  <a:lnTo>
                    <a:pt x="14" y="39"/>
                  </a:lnTo>
                  <a:lnTo>
                    <a:pt x="14" y="47"/>
                  </a:lnTo>
                  <a:lnTo>
                    <a:pt x="15" y="47"/>
                  </a:lnTo>
                  <a:lnTo>
                    <a:pt x="15" y="55"/>
                  </a:lnTo>
                  <a:lnTo>
                    <a:pt x="18" y="55"/>
                  </a:lnTo>
                  <a:lnTo>
                    <a:pt x="18" y="63"/>
                  </a:lnTo>
                  <a:lnTo>
                    <a:pt x="23" y="63"/>
                  </a:lnTo>
                  <a:lnTo>
                    <a:pt x="23" y="70"/>
                  </a:lnTo>
                  <a:lnTo>
                    <a:pt x="26" y="70"/>
                  </a:lnTo>
                  <a:lnTo>
                    <a:pt x="26" y="78"/>
                  </a:lnTo>
                  <a:lnTo>
                    <a:pt x="30" y="78"/>
                  </a:lnTo>
                  <a:lnTo>
                    <a:pt x="30" y="86"/>
                  </a:lnTo>
                  <a:lnTo>
                    <a:pt x="34" y="86"/>
                  </a:lnTo>
                  <a:lnTo>
                    <a:pt x="34" y="94"/>
                  </a:lnTo>
                  <a:lnTo>
                    <a:pt x="34" y="94"/>
                  </a:lnTo>
                  <a:lnTo>
                    <a:pt x="34" y="102"/>
                  </a:lnTo>
                  <a:lnTo>
                    <a:pt x="36" y="102"/>
                  </a:lnTo>
                  <a:lnTo>
                    <a:pt x="36" y="110"/>
                  </a:lnTo>
                  <a:lnTo>
                    <a:pt x="47" y="110"/>
                  </a:lnTo>
                  <a:lnTo>
                    <a:pt x="47" y="117"/>
                  </a:lnTo>
                  <a:lnTo>
                    <a:pt x="58" y="117"/>
                  </a:lnTo>
                  <a:lnTo>
                    <a:pt x="58" y="125"/>
                  </a:lnTo>
                  <a:lnTo>
                    <a:pt x="62" y="125"/>
                  </a:lnTo>
                  <a:lnTo>
                    <a:pt x="62" y="133"/>
                  </a:lnTo>
                  <a:lnTo>
                    <a:pt x="68" y="133"/>
                  </a:lnTo>
                  <a:lnTo>
                    <a:pt x="68" y="141"/>
                  </a:lnTo>
                  <a:lnTo>
                    <a:pt x="70" y="141"/>
                  </a:lnTo>
                  <a:lnTo>
                    <a:pt x="70" y="149"/>
                  </a:lnTo>
                  <a:lnTo>
                    <a:pt x="82" y="149"/>
                  </a:lnTo>
                  <a:lnTo>
                    <a:pt x="82" y="156"/>
                  </a:lnTo>
                  <a:lnTo>
                    <a:pt x="85" y="156"/>
                  </a:lnTo>
                  <a:lnTo>
                    <a:pt x="85" y="164"/>
                  </a:lnTo>
                  <a:lnTo>
                    <a:pt x="102" y="164"/>
                  </a:lnTo>
                  <a:lnTo>
                    <a:pt x="102" y="172"/>
                  </a:lnTo>
                  <a:lnTo>
                    <a:pt x="121" y="172"/>
                  </a:lnTo>
                  <a:lnTo>
                    <a:pt x="121" y="180"/>
                  </a:lnTo>
                  <a:lnTo>
                    <a:pt x="175" y="180"/>
                  </a:lnTo>
                  <a:lnTo>
                    <a:pt x="175" y="188"/>
                  </a:lnTo>
                  <a:lnTo>
                    <a:pt x="199" y="188"/>
                  </a:lnTo>
                  <a:lnTo>
                    <a:pt x="199" y="195"/>
                  </a:lnTo>
                  <a:lnTo>
                    <a:pt x="298" y="195"/>
                  </a:lnTo>
                  <a:lnTo>
                    <a:pt x="298" y="206"/>
                  </a:lnTo>
                  <a:lnTo>
                    <a:pt x="320" y="206"/>
                  </a:lnTo>
                  <a:lnTo>
                    <a:pt x="320" y="216"/>
                  </a:lnTo>
                  <a:lnTo>
                    <a:pt x="443" y="216"/>
                  </a:lnTo>
                  <a:lnTo>
                    <a:pt x="443" y="239"/>
                  </a:lnTo>
                  <a:lnTo>
                    <a:pt x="716" y="239"/>
                  </a:lnTo>
                  <a:lnTo>
                    <a:pt x="716" y="239"/>
                  </a:lnTo>
                </a:path>
              </a:pathLst>
            </a:cu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Line 36"/>
            <p:cNvSpPr>
              <a:spLocks noChangeShapeType="1"/>
            </p:cNvSpPr>
            <p:nvPr/>
          </p:nvSpPr>
          <p:spPr bwMode="auto">
            <a:xfrm>
              <a:off x="3667" y="1654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Line 37"/>
            <p:cNvSpPr>
              <a:spLocks noChangeShapeType="1"/>
            </p:cNvSpPr>
            <p:nvPr/>
          </p:nvSpPr>
          <p:spPr bwMode="auto">
            <a:xfrm flipV="1">
              <a:off x="3685" y="1636"/>
              <a:ext cx="1" cy="40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2" name="Line 38"/>
            <p:cNvSpPr>
              <a:spLocks noChangeShapeType="1"/>
            </p:cNvSpPr>
            <p:nvPr/>
          </p:nvSpPr>
          <p:spPr bwMode="auto">
            <a:xfrm>
              <a:off x="3682" y="1654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 flipV="1">
              <a:off x="3700" y="1636"/>
              <a:ext cx="1" cy="40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4" name="Line 40"/>
            <p:cNvSpPr>
              <a:spLocks noChangeShapeType="1"/>
            </p:cNvSpPr>
            <p:nvPr/>
          </p:nvSpPr>
          <p:spPr bwMode="auto">
            <a:xfrm>
              <a:off x="3711" y="1654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5" name="Line 41"/>
            <p:cNvSpPr>
              <a:spLocks noChangeShapeType="1"/>
            </p:cNvSpPr>
            <p:nvPr/>
          </p:nvSpPr>
          <p:spPr bwMode="auto">
            <a:xfrm flipV="1">
              <a:off x="3729" y="1636"/>
              <a:ext cx="1" cy="40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6" name="Line 42"/>
            <p:cNvSpPr>
              <a:spLocks noChangeShapeType="1"/>
            </p:cNvSpPr>
            <p:nvPr/>
          </p:nvSpPr>
          <p:spPr bwMode="auto">
            <a:xfrm>
              <a:off x="3721" y="1654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7" name="Line 43"/>
            <p:cNvSpPr>
              <a:spLocks noChangeShapeType="1"/>
            </p:cNvSpPr>
            <p:nvPr/>
          </p:nvSpPr>
          <p:spPr bwMode="auto">
            <a:xfrm flipV="1">
              <a:off x="3739" y="1636"/>
              <a:ext cx="1" cy="40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8" name="Line 44"/>
            <p:cNvSpPr>
              <a:spLocks noChangeShapeType="1"/>
            </p:cNvSpPr>
            <p:nvPr/>
          </p:nvSpPr>
          <p:spPr bwMode="auto">
            <a:xfrm>
              <a:off x="3739" y="1654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9" name="Line 45"/>
            <p:cNvSpPr>
              <a:spLocks noChangeShapeType="1"/>
            </p:cNvSpPr>
            <p:nvPr/>
          </p:nvSpPr>
          <p:spPr bwMode="auto">
            <a:xfrm flipV="1">
              <a:off x="3757" y="1636"/>
              <a:ext cx="1" cy="40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0" name="Line 46"/>
            <p:cNvSpPr>
              <a:spLocks noChangeShapeType="1"/>
            </p:cNvSpPr>
            <p:nvPr/>
          </p:nvSpPr>
          <p:spPr bwMode="auto">
            <a:xfrm>
              <a:off x="3761" y="1654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1" name="Line 47"/>
            <p:cNvSpPr>
              <a:spLocks noChangeShapeType="1"/>
            </p:cNvSpPr>
            <p:nvPr/>
          </p:nvSpPr>
          <p:spPr bwMode="auto">
            <a:xfrm flipV="1">
              <a:off x="3779" y="1636"/>
              <a:ext cx="1" cy="40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2" name="Line 48"/>
            <p:cNvSpPr>
              <a:spLocks noChangeShapeType="1"/>
            </p:cNvSpPr>
            <p:nvPr/>
          </p:nvSpPr>
          <p:spPr bwMode="auto">
            <a:xfrm>
              <a:off x="3779" y="1694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3" name="Line 49"/>
            <p:cNvSpPr>
              <a:spLocks noChangeShapeType="1"/>
            </p:cNvSpPr>
            <p:nvPr/>
          </p:nvSpPr>
          <p:spPr bwMode="auto">
            <a:xfrm flipV="1">
              <a:off x="3797" y="1676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4" name="Line 50"/>
            <p:cNvSpPr>
              <a:spLocks noChangeShapeType="1"/>
            </p:cNvSpPr>
            <p:nvPr/>
          </p:nvSpPr>
          <p:spPr bwMode="auto">
            <a:xfrm>
              <a:off x="3880" y="1730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" name="Line 51"/>
            <p:cNvSpPr>
              <a:spLocks noChangeShapeType="1"/>
            </p:cNvSpPr>
            <p:nvPr/>
          </p:nvSpPr>
          <p:spPr bwMode="auto">
            <a:xfrm flipV="1">
              <a:off x="3898" y="1712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6" name="Line 52"/>
            <p:cNvSpPr>
              <a:spLocks noChangeShapeType="1"/>
            </p:cNvSpPr>
            <p:nvPr/>
          </p:nvSpPr>
          <p:spPr bwMode="auto">
            <a:xfrm>
              <a:off x="3927" y="1730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7" name="Line 53"/>
            <p:cNvSpPr>
              <a:spLocks noChangeShapeType="1"/>
            </p:cNvSpPr>
            <p:nvPr/>
          </p:nvSpPr>
          <p:spPr bwMode="auto">
            <a:xfrm flipV="1">
              <a:off x="3945" y="1712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8" name="Line 54"/>
            <p:cNvSpPr>
              <a:spLocks noChangeShapeType="1"/>
            </p:cNvSpPr>
            <p:nvPr/>
          </p:nvSpPr>
          <p:spPr bwMode="auto">
            <a:xfrm>
              <a:off x="3977" y="1730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9" name="Line 55"/>
            <p:cNvSpPr>
              <a:spLocks noChangeShapeType="1"/>
            </p:cNvSpPr>
            <p:nvPr/>
          </p:nvSpPr>
          <p:spPr bwMode="auto">
            <a:xfrm flipV="1">
              <a:off x="3995" y="1712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0" name="Line 56"/>
            <p:cNvSpPr>
              <a:spLocks noChangeShapeType="1"/>
            </p:cNvSpPr>
            <p:nvPr/>
          </p:nvSpPr>
          <p:spPr bwMode="auto">
            <a:xfrm>
              <a:off x="4021" y="1730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1" name="Line 57"/>
            <p:cNvSpPr>
              <a:spLocks noChangeShapeType="1"/>
            </p:cNvSpPr>
            <p:nvPr/>
          </p:nvSpPr>
          <p:spPr bwMode="auto">
            <a:xfrm flipV="1">
              <a:off x="4039" y="1712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2" name="Line 58"/>
            <p:cNvSpPr>
              <a:spLocks noChangeShapeType="1"/>
            </p:cNvSpPr>
            <p:nvPr/>
          </p:nvSpPr>
          <p:spPr bwMode="auto">
            <a:xfrm>
              <a:off x="4060" y="1730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3" name="Line 59"/>
            <p:cNvSpPr>
              <a:spLocks noChangeShapeType="1"/>
            </p:cNvSpPr>
            <p:nvPr/>
          </p:nvSpPr>
          <p:spPr bwMode="auto">
            <a:xfrm flipV="1">
              <a:off x="4078" y="1712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4" name="Line 60"/>
            <p:cNvSpPr>
              <a:spLocks noChangeShapeType="1"/>
            </p:cNvSpPr>
            <p:nvPr/>
          </p:nvSpPr>
          <p:spPr bwMode="auto">
            <a:xfrm>
              <a:off x="4190" y="1730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5" name="Line 61"/>
            <p:cNvSpPr>
              <a:spLocks noChangeShapeType="1"/>
            </p:cNvSpPr>
            <p:nvPr/>
          </p:nvSpPr>
          <p:spPr bwMode="auto">
            <a:xfrm flipV="1">
              <a:off x="4208" y="1712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6" name="Line 62"/>
            <p:cNvSpPr>
              <a:spLocks noChangeShapeType="1"/>
            </p:cNvSpPr>
            <p:nvPr/>
          </p:nvSpPr>
          <p:spPr bwMode="auto">
            <a:xfrm>
              <a:off x="4190" y="1730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7" name="Line 63"/>
            <p:cNvSpPr>
              <a:spLocks noChangeShapeType="1"/>
            </p:cNvSpPr>
            <p:nvPr/>
          </p:nvSpPr>
          <p:spPr bwMode="auto">
            <a:xfrm flipV="1">
              <a:off x="4208" y="1712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8" name="Line 64"/>
            <p:cNvSpPr>
              <a:spLocks noChangeShapeType="1"/>
            </p:cNvSpPr>
            <p:nvPr/>
          </p:nvSpPr>
          <p:spPr bwMode="auto">
            <a:xfrm>
              <a:off x="4204" y="1730"/>
              <a:ext cx="37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9" name="Line 65"/>
            <p:cNvSpPr>
              <a:spLocks noChangeShapeType="1"/>
            </p:cNvSpPr>
            <p:nvPr/>
          </p:nvSpPr>
          <p:spPr bwMode="auto">
            <a:xfrm flipV="1">
              <a:off x="4223" y="1712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0" name="Line 66"/>
            <p:cNvSpPr>
              <a:spLocks noChangeShapeType="1"/>
            </p:cNvSpPr>
            <p:nvPr/>
          </p:nvSpPr>
          <p:spPr bwMode="auto">
            <a:xfrm>
              <a:off x="4284" y="1730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1" name="Line 67"/>
            <p:cNvSpPr>
              <a:spLocks noChangeShapeType="1"/>
            </p:cNvSpPr>
            <p:nvPr/>
          </p:nvSpPr>
          <p:spPr bwMode="auto">
            <a:xfrm flipV="1">
              <a:off x="4302" y="1712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2" name="Line 68"/>
            <p:cNvSpPr>
              <a:spLocks noChangeShapeType="1"/>
            </p:cNvSpPr>
            <p:nvPr/>
          </p:nvSpPr>
          <p:spPr bwMode="auto">
            <a:xfrm>
              <a:off x="4442" y="1813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3" name="Line 69"/>
            <p:cNvSpPr>
              <a:spLocks noChangeShapeType="1"/>
            </p:cNvSpPr>
            <p:nvPr/>
          </p:nvSpPr>
          <p:spPr bwMode="auto">
            <a:xfrm flipV="1">
              <a:off x="4460" y="1795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4" name="Line 70"/>
            <p:cNvSpPr>
              <a:spLocks noChangeShapeType="1"/>
            </p:cNvSpPr>
            <p:nvPr/>
          </p:nvSpPr>
          <p:spPr bwMode="auto">
            <a:xfrm>
              <a:off x="4821" y="1813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5" name="Line 71"/>
            <p:cNvSpPr>
              <a:spLocks noChangeShapeType="1"/>
            </p:cNvSpPr>
            <p:nvPr/>
          </p:nvSpPr>
          <p:spPr bwMode="auto">
            <a:xfrm flipV="1">
              <a:off x="4839" y="1795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6" name="Line 72"/>
            <p:cNvSpPr>
              <a:spLocks noChangeShapeType="1"/>
            </p:cNvSpPr>
            <p:nvPr/>
          </p:nvSpPr>
          <p:spPr bwMode="auto">
            <a:xfrm>
              <a:off x="4853" y="1813"/>
              <a:ext cx="37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7" name="Line 73"/>
            <p:cNvSpPr>
              <a:spLocks noChangeShapeType="1"/>
            </p:cNvSpPr>
            <p:nvPr/>
          </p:nvSpPr>
          <p:spPr bwMode="auto">
            <a:xfrm flipV="1">
              <a:off x="4871" y="1795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8" name="Line 74"/>
            <p:cNvSpPr>
              <a:spLocks noChangeShapeType="1"/>
            </p:cNvSpPr>
            <p:nvPr/>
          </p:nvSpPr>
          <p:spPr bwMode="auto">
            <a:xfrm>
              <a:off x="5016" y="1813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9" name="Line 75"/>
            <p:cNvSpPr>
              <a:spLocks noChangeShapeType="1"/>
            </p:cNvSpPr>
            <p:nvPr/>
          </p:nvSpPr>
          <p:spPr bwMode="auto">
            <a:xfrm flipV="1">
              <a:off x="5034" y="1795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0" name="Line 76"/>
            <p:cNvSpPr>
              <a:spLocks noChangeShapeType="1"/>
            </p:cNvSpPr>
            <p:nvPr/>
          </p:nvSpPr>
          <p:spPr bwMode="auto">
            <a:xfrm>
              <a:off x="5070" y="1813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1" name="Line 77"/>
            <p:cNvSpPr>
              <a:spLocks noChangeShapeType="1"/>
            </p:cNvSpPr>
            <p:nvPr/>
          </p:nvSpPr>
          <p:spPr bwMode="auto">
            <a:xfrm flipV="1">
              <a:off x="5088" y="1795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2" name="Line 78"/>
            <p:cNvSpPr>
              <a:spLocks noChangeShapeType="1"/>
            </p:cNvSpPr>
            <p:nvPr/>
          </p:nvSpPr>
          <p:spPr bwMode="auto">
            <a:xfrm>
              <a:off x="5221" y="1813"/>
              <a:ext cx="40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3" name="Line 79"/>
            <p:cNvSpPr>
              <a:spLocks noChangeShapeType="1"/>
            </p:cNvSpPr>
            <p:nvPr/>
          </p:nvSpPr>
          <p:spPr bwMode="auto">
            <a:xfrm flipV="1">
              <a:off x="5239" y="1795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4" name="Line 80"/>
            <p:cNvSpPr>
              <a:spLocks noChangeShapeType="1"/>
            </p:cNvSpPr>
            <p:nvPr/>
          </p:nvSpPr>
          <p:spPr bwMode="auto">
            <a:xfrm>
              <a:off x="5272" y="1813"/>
              <a:ext cx="36" cy="1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5" name="Line 81"/>
            <p:cNvSpPr>
              <a:spLocks noChangeShapeType="1"/>
            </p:cNvSpPr>
            <p:nvPr/>
          </p:nvSpPr>
          <p:spPr bwMode="auto">
            <a:xfrm flipV="1">
              <a:off x="5290" y="1795"/>
              <a:ext cx="1" cy="36"/>
            </a:xfrm>
            <a:prstGeom prst="line">
              <a:avLst/>
            </a:prstGeom>
            <a:noFill/>
            <a:ln w="4" cap="rnd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6" name="Freeform 82"/>
            <p:cNvSpPr>
              <a:spLocks/>
            </p:cNvSpPr>
            <p:nvPr/>
          </p:nvSpPr>
          <p:spPr bwMode="auto">
            <a:xfrm>
              <a:off x="2708" y="951"/>
              <a:ext cx="2607" cy="124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5" y="13"/>
                </a:cxn>
                <a:cxn ang="0">
                  <a:pos x="8" y="13"/>
                </a:cxn>
                <a:cxn ang="0">
                  <a:pos x="8" y="26"/>
                </a:cxn>
                <a:cxn ang="0">
                  <a:pos x="10" y="26"/>
                </a:cxn>
                <a:cxn ang="0">
                  <a:pos x="10" y="39"/>
                </a:cxn>
                <a:cxn ang="0">
                  <a:pos x="23" y="39"/>
                </a:cxn>
                <a:cxn ang="0">
                  <a:pos x="23" y="52"/>
                </a:cxn>
                <a:cxn ang="0">
                  <a:pos x="24" y="52"/>
                </a:cxn>
                <a:cxn ang="0">
                  <a:pos x="24" y="64"/>
                </a:cxn>
                <a:cxn ang="0">
                  <a:pos x="25" y="64"/>
                </a:cxn>
                <a:cxn ang="0">
                  <a:pos x="25" y="77"/>
                </a:cxn>
                <a:cxn ang="0">
                  <a:pos x="30" y="77"/>
                </a:cxn>
                <a:cxn ang="0">
                  <a:pos x="30" y="90"/>
                </a:cxn>
                <a:cxn ang="0">
                  <a:pos x="34" y="90"/>
                </a:cxn>
                <a:cxn ang="0">
                  <a:pos x="34" y="103"/>
                </a:cxn>
                <a:cxn ang="0">
                  <a:pos x="43" y="103"/>
                </a:cxn>
                <a:cxn ang="0">
                  <a:pos x="43" y="116"/>
                </a:cxn>
                <a:cxn ang="0">
                  <a:pos x="43" y="116"/>
                </a:cxn>
                <a:cxn ang="0">
                  <a:pos x="43" y="129"/>
                </a:cxn>
                <a:cxn ang="0">
                  <a:pos x="57" y="129"/>
                </a:cxn>
                <a:cxn ang="0">
                  <a:pos x="57" y="142"/>
                </a:cxn>
                <a:cxn ang="0">
                  <a:pos x="65" y="142"/>
                </a:cxn>
                <a:cxn ang="0">
                  <a:pos x="65" y="154"/>
                </a:cxn>
                <a:cxn ang="0">
                  <a:pos x="70" y="154"/>
                </a:cxn>
                <a:cxn ang="0">
                  <a:pos x="70" y="167"/>
                </a:cxn>
                <a:cxn ang="0">
                  <a:pos x="73" y="167"/>
                </a:cxn>
                <a:cxn ang="0">
                  <a:pos x="73" y="180"/>
                </a:cxn>
                <a:cxn ang="0">
                  <a:pos x="75" y="180"/>
                </a:cxn>
                <a:cxn ang="0">
                  <a:pos x="75" y="193"/>
                </a:cxn>
                <a:cxn ang="0">
                  <a:pos x="109" y="193"/>
                </a:cxn>
                <a:cxn ang="0">
                  <a:pos x="109" y="206"/>
                </a:cxn>
                <a:cxn ang="0">
                  <a:pos x="117" y="206"/>
                </a:cxn>
                <a:cxn ang="0">
                  <a:pos x="117" y="219"/>
                </a:cxn>
                <a:cxn ang="0">
                  <a:pos x="120" y="219"/>
                </a:cxn>
                <a:cxn ang="0">
                  <a:pos x="120" y="232"/>
                </a:cxn>
                <a:cxn ang="0">
                  <a:pos x="163" y="232"/>
                </a:cxn>
                <a:cxn ang="0">
                  <a:pos x="163" y="244"/>
                </a:cxn>
                <a:cxn ang="0">
                  <a:pos x="215" y="244"/>
                </a:cxn>
                <a:cxn ang="0">
                  <a:pos x="215" y="257"/>
                </a:cxn>
                <a:cxn ang="0">
                  <a:pos x="279" y="257"/>
                </a:cxn>
                <a:cxn ang="0">
                  <a:pos x="279" y="271"/>
                </a:cxn>
                <a:cxn ang="0">
                  <a:pos x="404" y="271"/>
                </a:cxn>
                <a:cxn ang="0">
                  <a:pos x="404" y="293"/>
                </a:cxn>
                <a:cxn ang="0">
                  <a:pos x="485" y="293"/>
                </a:cxn>
                <a:cxn ang="0">
                  <a:pos x="485" y="346"/>
                </a:cxn>
                <a:cxn ang="0">
                  <a:pos x="723" y="346"/>
                </a:cxn>
                <a:cxn ang="0">
                  <a:pos x="723" y="346"/>
                </a:cxn>
              </a:cxnLst>
              <a:rect l="0" t="0" r="r" b="b"/>
              <a:pathLst>
                <a:path w="723" h="346">
                  <a:moveTo>
                    <a:pt x="0" y="0"/>
                  </a:moveTo>
                  <a:lnTo>
                    <a:pt x="5" y="0"/>
                  </a:lnTo>
                  <a:lnTo>
                    <a:pt x="5" y="13"/>
                  </a:lnTo>
                  <a:lnTo>
                    <a:pt x="8" y="13"/>
                  </a:lnTo>
                  <a:lnTo>
                    <a:pt x="8" y="26"/>
                  </a:lnTo>
                  <a:lnTo>
                    <a:pt x="10" y="26"/>
                  </a:lnTo>
                  <a:lnTo>
                    <a:pt x="10" y="39"/>
                  </a:lnTo>
                  <a:lnTo>
                    <a:pt x="23" y="39"/>
                  </a:lnTo>
                  <a:lnTo>
                    <a:pt x="23" y="52"/>
                  </a:lnTo>
                  <a:lnTo>
                    <a:pt x="24" y="52"/>
                  </a:lnTo>
                  <a:lnTo>
                    <a:pt x="24" y="64"/>
                  </a:lnTo>
                  <a:lnTo>
                    <a:pt x="25" y="64"/>
                  </a:lnTo>
                  <a:lnTo>
                    <a:pt x="25" y="77"/>
                  </a:lnTo>
                  <a:lnTo>
                    <a:pt x="30" y="77"/>
                  </a:lnTo>
                  <a:lnTo>
                    <a:pt x="30" y="90"/>
                  </a:lnTo>
                  <a:lnTo>
                    <a:pt x="34" y="90"/>
                  </a:lnTo>
                  <a:lnTo>
                    <a:pt x="34" y="103"/>
                  </a:lnTo>
                  <a:lnTo>
                    <a:pt x="43" y="103"/>
                  </a:lnTo>
                  <a:lnTo>
                    <a:pt x="43" y="116"/>
                  </a:lnTo>
                  <a:lnTo>
                    <a:pt x="43" y="116"/>
                  </a:lnTo>
                  <a:lnTo>
                    <a:pt x="43" y="129"/>
                  </a:lnTo>
                  <a:lnTo>
                    <a:pt x="57" y="129"/>
                  </a:lnTo>
                  <a:lnTo>
                    <a:pt x="57" y="142"/>
                  </a:lnTo>
                  <a:lnTo>
                    <a:pt x="65" y="142"/>
                  </a:lnTo>
                  <a:lnTo>
                    <a:pt x="65" y="154"/>
                  </a:lnTo>
                  <a:lnTo>
                    <a:pt x="70" y="154"/>
                  </a:lnTo>
                  <a:lnTo>
                    <a:pt x="70" y="167"/>
                  </a:lnTo>
                  <a:lnTo>
                    <a:pt x="73" y="167"/>
                  </a:lnTo>
                  <a:lnTo>
                    <a:pt x="73" y="180"/>
                  </a:lnTo>
                  <a:lnTo>
                    <a:pt x="75" y="180"/>
                  </a:lnTo>
                  <a:lnTo>
                    <a:pt x="75" y="193"/>
                  </a:lnTo>
                  <a:lnTo>
                    <a:pt x="109" y="193"/>
                  </a:lnTo>
                  <a:lnTo>
                    <a:pt x="109" y="206"/>
                  </a:lnTo>
                  <a:lnTo>
                    <a:pt x="117" y="206"/>
                  </a:lnTo>
                  <a:lnTo>
                    <a:pt x="117" y="219"/>
                  </a:lnTo>
                  <a:lnTo>
                    <a:pt x="120" y="219"/>
                  </a:lnTo>
                  <a:lnTo>
                    <a:pt x="120" y="232"/>
                  </a:lnTo>
                  <a:lnTo>
                    <a:pt x="163" y="232"/>
                  </a:lnTo>
                  <a:lnTo>
                    <a:pt x="163" y="244"/>
                  </a:lnTo>
                  <a:lnTo>
                    <a:pt x="215" y="244"/>
                  </a:lnTo>
                  <a:lnTo>
                    <a:pt x="215" y="257"/>
                  </a:lnTo>
                  <a:lnTo>
                    <a:pt x="279" y="257"/>
                  </a:lnTo>
                  <a:lnTo>
                    <a:pt x="279" y="271"/>
                  </a:lnTo>
                  <a:lnTo>
                    <a:pt x="404" y="271"/>
                  </a:lnTo>
                  <a:lnTo>
                    <a:pt x="404" y="293"/>
                  </a:lnTo>
                  <a:lnTo>
                    <a:pt x="485" y="293"/>
                  </a:lnTo>
                  <a:lnTo>
                    <a:pt x="485" y="346"/>
                  </a:lnTo>
                  <a:lnTo>
                    <a:pt x="723" y="346"/>
                  </a:lnTo>
                  <a:lnTo>
                    <a:pt x="723" y="346"/>
                  </a:lnTo>
                </a:path>
              </a:pathLst>
            </a:cu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7" name="Line 83"/>
            <p:cNvSpPr>
              <a:spLocks noChangeShapeType="1"/>
            </p:cNvSpPr>
            <p:nvPr/>
          </p:nvSpPr>
          <p:spPr bwMode="auto">
            <a:xfrm>
              <a:off x="3685" y="1878"/>
              <a:ext cx="36" cy="1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8" name="Line 84"/>
            <p:cNvSpPr>
              <a:spLocks noChangeShapeType="1"/>
            </p:cNvSpPr>
            <p:nvPr/>
          </p:nvSpPr>
          <p:spPr bwMode="auto">
            <a:xfrm flipV="1">
              <a:off x="3703" y="1860"/>
              <a:ext cx="1" cy="36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9" name="Line 85"/>
            <p:cNvSpPr>
              <a:spLocks noChangeShapeType="1"/>
            </p:cNvSpPr>
            <p:nvPr/>
          </p:nvSpPr>
          <p:spPr bwMode="auto">
            <a:xfrm>
              <a:off x="3721" y="1928"/>
              <a:ext cx="36" cy="1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0" name="Line 86"/>
            <p:cNvSpPr>
              <a:spLocks noChangeShapeType="1"/>
            </p:cNvSpPr>
            <p:nvPr/>
          </p:nvSpPr>
          <p:spPr bwMode="auto">
            <a:xfrm flipV="1">
              <a:off x="3739" y="1910"/>
              <a:ext cx="1" cy="36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1" name="Line 87"/>
            <p:cNvSpPr>
              <a:spLocks noChangeShapeType="1"/>
            </p:cNvSpPr>
            <p:nvPr/>
          </p:nvSpPr>
          <p:spPr bwMode="auto">
            <a:xfrm>
              <a:off x="3815" y="1928"/>
              <a:ext cx="36" cy="1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2" name="Line 88"/>
            <p:cNvSpPr>
              <a:spLocks noChangeShapeType="1"/>
            </p:cNvSpPr>
            <p:nvPr/>
          </p:nvSpPr>
          <p:spPr bwMode="auto">
            <a:xfrm flipV="1">
              <a:off x="3833" y="1910"/>
              <a:ext cx="1" cy="36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3" name="Line 89"/>
            <p:cNvSpPr>
              <a:spLocks noChangeShapeType="1"/>
            </p:cNvSpPr>
            <p:nvPr/>
          </p:nvSpPr>
          <p:spPr bwMode="auto">
            <a:xfrm>
              <a:off x="3920" y="1928"/>
              <a:ext cx="39" cy="1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4" name="Line 90"/>
            <p:cNvSpPr>
              <a:spLocks noChangeShapeType="1"/>
            </p:cNvSpPr>
            <p:nvPr/>
          </p:nvSpPr>
          <p:spPr bwMode="auto">
            <a:xfrm flipV="1">
              <a:off x="3938" y="1910"/>
              <a:ext cx="1" cy="36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5" name="Line 91"/>
            <p:cNvSpPr>
              <a:spLocks noChangeShapeType="1"/>
            </p:cNvSpPr>
            <p:nvPr/>
          </p:nvSpPr>
          <p:spPr bwMode="auto">
            <a:xfrm>
              <a:off x="4251" y="2007"/>
              <a:ext cx="36" cy="1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" name="Line 92"/>
            <p:cNvSpPr>
              <a:spLocks noChangeShapeType="1"/>
            </p:cNvSpPr>
            <p:nvPr/>
          </p:nvSpPr>
          <p:spPr bwMode="auto">
            <a:xfrm flipV="1">
              <a:off x="4269" y="1989"/>
              <a:ext cx="1" cy="36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7" name="Line 93"/>
            <p:cNvSpPr>
              <a:spLocks noChangeShapeType="1"/>
            </p:cNvSpPr>
            <p:nvPr/>
          </p:nvSpPr>
          <p:spPr bwMode="auto">
            <a:xfrm>
              <a:off x="4269" y="2007"/>
              <a:ext cx="36" cy="1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8" name="Line 94"/>
            <p:cNvSpPr>
              <a:spLocks noChangeShapeType="1"/>
            </p:cNvSpPr>
            <p:nvPr/>
          </p:nvSpPr>
          <p:spPr bwMode="auto">
            <a:xfrm flipV="1">
              <a:off x="4287" y="1989"/>
              <a:ext cx="1" cy="36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9" name="Line 95"/>
            <p:cNvSpPr>
              <a:spLocks noChangeShapeType="1"/>
            </p:cNvSpPr>
            <p:nvPr/>
          </p:nvSpPr>
          <p:spPr bwMode="auto">
            <a:xfrm>
              <a:off x="4403" y="2007"/>
              <a:ext cx="36" cy="1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0" name="Line 96"/>
            <p:cNvSpPr>
              <a:spLocks noChangeShapeType="1"/>
            </p:cNvSpPr>
            <p:nvPr/>
          </p:nvSpPr>
          <p:spPr bwMode="auto">
            <a:xfrm flipV="1">
              <a:off x="4421" y="1989"/>
              <a:ext cx="1" cy="36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1" name="Line 97"/>
            <p:cNvSpPr>
              <a:spLocks noChangeShapeType="1"/>
            </p:cNvSpPr>
            <p:nvPr/>
          </p:nvSpPr>
          <p:spPr bwMode="auto">
            <a:xfrm>
              <a:off x="5297" y="2199"/>
              <a:ext cx="40" cy="1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2" name="Line 98"/>
            <p:cNvSpPr>
              <a:spLocks noChangeShapeType="1"/>
            </p:cNvSpPr>
            <p:nvPr/>
          </p:nvSpPr>
          <p:spPr bwMode="auto">
            <a:xfrm flipV="1">
              <a:off x="5315" y="2180"/>
              <a:ext cx="1" cy="37"/>
            </a:xfrm>
            <a:prstGeom prst="line">
              <a:avLst/>
            </a:prstGeom>
            <a:noFill/>
            <a:ln w="4" cap="rnd">
              <a:solidFill>
                <a:srgbClr val="00CD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7" name="Rectangle 103"/>
            <p:cNvSpPr>
              <a:spLocks noChangeArrowheads="1"/>
            </p:cNvSpPr>
            <p:nvPr/>
          </p:nvSpPr>
          <p:spPr bwMode="auto">
            <a:xfrm>
              <a:off x="3775" y="2256"/>
              <a:ext cx="372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solidFill>
                    <a:srgbClr val="000000"/>
                  </a:solidFill>
                  <a:latin typeface="Arial" pitchFamily="34" charset="0"/>
                </a:rPr>
                <a:t>p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 = 0.136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0"/>
          <p:cNvGrpSpPr/>
          <p:nvPr/>
        </p:nvGrpSpPr>
        <p:grpSpPr>
          <a:xfrm>
            <a:off x="573740" y="1143000"/>
            <a:ext cx="7960660" cy="5316748"/>
            <a:chOff x="573740" y="1143000"/>
            <a:chExt cx="7960660" cy="5316748"/>
          </a:xfrm>
        </p:grpSpPr>
        <p:pic>
          <p:nvPicPr>
            <p:cNvPr id="53" name="Picture 52" descr="JAK_aln.png"/>
            <p:cNvPicPr>
              <a:picLocks noChangeAspect="1"/>
            </p:cNvPicPr>
            <p:nvPr/>
          </p:nvPicPr>
          <p:blipFill>
            <a:blip r:embed="rId3" cstate="print"/>
            <a:srcRect b="50000"/>
            <a:stretch>
              <a:fillRect/>
            </a:stretch>
          </p:blipFill>
          <p:spPr>
            <a:xfrm>
              <a:off x="590737" y="1371601"/>
              <a:ext cx="7772400" cy="4205023"/>
            </a:xfrm>
            <a:prstGeom prst="rect">
              <a:avLst/>
            </a:prstGeom>
          </p:spPr>
        </p:pic>
        <p:cxnSp>
          <p:nvCxnSpPr>
            <p:cNvPr id="17" name="Straight Arrow Connector 16"/>
            <p:cNvCxnSpPr>
              <a:stCxn id="15" idx="1"/>
            </p:cNvCxnSpPr>
            <p:nvPr/>
          </p:nvCxnSpPr>
          <p:spPr>
            <a:xfrm rot="10800000" flipV="1">
              <a:off x="6906802" y="1375883"/>
              <a:ext cx="304800" cy="173994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0800000" flipV="1">
              <a:off x="5334000" y="1426205"/>
              <a:ext cx="228600" cy="250195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05" name="TextBox 27"/>
            <p:cNvSpPr txBox="1">
              <a:spLocks noChangeArrowheads="1"/>
            </p:cNvSpPr>
            <p:nvPr/>
          </p:nvSpPr>
          <p:spPr bwMode="auto">
            <a:xfrm>
              <a:off x="2599765" y="1143000"/>
              <a:ext cx="1371600" cy="230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900" b="1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Nucleotide-binding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3276600" y="1397000"/>
              <a:ext cx="1828800" cy="15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2828365" y="1370012"/>
              <a:ext cx="609600" cy="76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105400" y="1370012"/>
              <a:ext cx="91440" cy="762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9" name="TextBox 35"/>
            <p:cNvSpPr txBox="1">
              <a:spLocks noChangeArrowheads="1"/>
            </p:cNvSpPr>
            <p:nvPr/>
          </p:nvSpPr>
          <p:spPr bwMode="auto">
            <a:xfrm>
              <a:off x="4352365" y="1143000"/>
              <a:ext cx="1371600" cy="230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9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ATP-binding</a:t>
              </a:r>
              <a:endParaRPr lang="en-US" sz="9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 rot="10800000">
              <a:off x="6858000" y="2930104"/>
              <a:ext cx="381000" cy="117896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5460522" y="2971800"/>
              <a:ext cx="1143000" cy="261610"/>
            </a:xfrm>
            <a:prstGeom prst="rect">
              <a:avLst/>
            </a:prstGeom>
            <a:solidFill>
              <a:srgbClr val="FFFFCC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b="1" dirty="0" smtClean="0"/>
                <a:t>ERBB2: </a:t>
              </a:r>
              <a:r>
                <a:rPr lang="en-US" sz="1100" dirty="0" smtClean="0"/>
                <a:t>L755P,S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rot="16200000" flipV="1">
              <a:off x="5270023" y="2985082"/>
              <a:ext cx="228598" cy="15240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573740" y="1506748"/>
              <a:ext cx="7620000" cy="304800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239000" y="2971800"/>
              <a:ext cx="1007007" cy="430887"/>
            </a:xfrm>
            <a:prstGeom prst="rect">
              <a:avLst/>
            </a:prstGeom>
            <a:solidFill>
              <a:srgbClr val="FFFFCC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b="1" dirty="0" smtClean="0"/>
                <a:t>ERBB2: </a:t>
              </a:r>
              <a:r>
                <a:rPr lang="en-US" sz="1100" dirty="0" smtClean="0"/>
                <a:t>G776S</a:t>
              </a:r>
              <a:endParaRPr lang="en-US" sz="1100" dirty="0"/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dirty="0" smtClean="0"/>
                <a:t>V777A,L,M</a:t>
              </a:r>
              <a:endParaRPr lang="en-US" sz="11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562600" y="1245138"/>
              <a:ext cx="914400" cy="261610"/>
            </a:xfrm>
            <a:prstGeom prst="rect">
              <a:avLst/>
            </a:prstGeom>
            <a:solidFill>
              <a:srgbClr val="FFFFCC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b="1" dirty="0" smtClean="0"/>
                <a:t>JAK1:</a:t>
              </a:r>
              <a:r>
                <a:rPr lang="en-US" sz="1100" dirty="0" smtClean="0"/>
                <a:t>L910P</a:t>
              </a:r>
              <a:endParaRPr lang="en-US" sz="11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82704" y="3605844"/>
              <a:ext cx="7646895" cy="304800"/>
            </a:xfrm>
            <a:prstGeom prst="rect">
              <a:avLst/>
            </a:prstGeom>
            <a:noFill/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211602" y="1245078"/>
              <a:ext cx="1322798" cy="261610"/>
            </a:xfrm>
            <a:prstGeom prst="rect">
              <a:avLst/>
            </a:prstGeom>
            <a:solidFill>
              <a:srgbClr val="FFFFCC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b="1" dirty="0" smtClean="0"/>
                <a:t>JAK1:</a:t>
              </a:r>
              <a:r>
                <a:rPr lang="en-US" sz="1100" dirty="0" smtClean="0"/>
                <a:t> Q644H,V645F</a:t>
              </a:r>
              <a:endParaRPr lang="en-US" sz="11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419600" y="3344174"/>
              <a:ext cx="914400" cy="261610"/>
            </a:xfrm>
            <a:prstGeom prst="rect">
              <a:avLst/>
            </a:prstGeom>
            <a:solidFill>
              <a:srgbClr val="FFFFCC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b="1" dirty="0" smtClean="0"/>
                <a:t>JAK1: </a:t>
              </a:r>
              <a:r>
                <a:rPr lang="en-US" sz="1100" dirty="0" smtClean="0"/>
                <a:t>S703I</a:t>
              </a:r>
            </a:p>
          </p:txBody>
        </p:sp>
        <p:cxnSp>
          <p:nvCxnSpPr>
            <p:cNvPr id="56" name="Straight Arrow Connector 55"/>
            <p:cNvCxnSpPr/>
            <p:nvPr/>
          </p:nvCxnSpPr>
          <p:spPr>
            <a:xfrm>
              <a:off x="5334000" y="3505200"/>
              <a:ext cx="228600" cy="7620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59"/>
            <p:cNvGrpSpPr/>
            <p:nvPr/>
          </p:nvGrpSpPr>
          <p:grpSpPr>
            <a:xfrm>
              <a:off x="680323" y="5529012"/>
              <a:ext cx="1910477" cy="930736"/>
              <a:chOff x="604123" y="5529012"/>
              <a:chExt cx="1910477" cy="930736"/>
            </a:xfrm>
          </p:grpSpPr>
          <p:sp>
            <p:nvSpPr>
              <p:cNvPr id="6" name="Rectangle 5"/>
              <p:cNvSpPr/>
              <p:nvPr/>
            </p:nvSpPr>
            <p:spPr bwMode="auto">
              <a:xfrm>
                <a:off x="604123" y="5614904"/>
                <a:ext cx="91440" cy="91440"/>
              </a:xfrm>
              <a:prstGeom prst="rect">
                <a:avLst/>
              </a:prstGeom>
              <a:solidFill>
                <a:srgbClr val="F517D5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  <p:sp>
            <p:nvSpPr>
              <p:cNvPr id="4118" name="TextBox 6"/>
              <p:cNvSpPr txBox="1">
                <a:spLocks noChangeArrowheads="1"/>
              </p:cNvSpPr>
              <p:nvPr/>
            </p:nvSpPr>
            <p:spPr bwMode="auto">
              <a:xfrm>
                <a:off x="671745" y="5529012"/>
                <a:ext cx="1233030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dirty="0" smtClean="0">
                    <a:latin typeface="Calibri" pitchFamily="34" charset="0"/>
                  </a:rPr>
                  <a:t>ACRG-HCC </a:t>
                </a:r>
                <a:r>
                  <a:rPr lang="en-US" sz="1000" dirty="0">
                    <a:latin typeface="Calibri" pitchFamily="34" charset="0"/>
                  </a:rPr>
                  <a:t>mutation</a:t>
                </a:r>
              </a:p>
            </p:txBody>
          </p:sp>
          <p:sp>
            <p:nvSpPr>
              <p:cNvPr id="8" name="Rectangle 7"/>
              <p:cNvSpPr/>
              <p:nvPr/>
            </p:nvSpPr>
            <p:spPr bwMode="auto">
              <a:xfrm>
                <a:off x="604123" y="5748087"/>
                <a:ext cx="91440" cy="91440"/>
              </a:xfrm>
              <a:prstGeom prst="rect">
                <a:avLst/>
              </a:prstGeom>
              <a:solidFill>
                <a:srgbClr val="FF0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  <p:sp>
            <p:nvSpPr>
              <p:cNvPr id="4120" name="TextBox 8"/>
              <p:cNvSpPr txBox="1">
                <a:spLocks noChangeArrowheads="1"/>
              </p:cNvSpPr>
              <p:nvPr/>
            </p:nvSpPr>
            <p:spPr bwMode="auto">
              <a:xfrm>
                <a:off x="670826" y="5674969"/>
                <a:ext cx="1843774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dirty="0" smtClean="0">
                    <a:latin typeface="Calibri" pitchFamily="34" charset="0"/>
                  </a:rPr>
                  <a:t>ACRG-HCC </a:t>
                </a:r>
                <a:r>
                  <a:rPr lang="en-US" sz="1000" dirty="0">
                    <a:latin typeface="Calibri" pitchFamily="34" charset="0"/>
                  </a:rPr>
                  <a:t>mutation </a:t>
                </a:r>
                <a:r>
                  <a:rPr lang="en-US" sz="1000" dirty="0" smtClean="0">
                    <a:latin typeface="Calibri" pitchFamily="34" charset="0"/>
                  </a:rPr>
                  <a:t>(recurrent)</a:t>
                </a:r>
                <a:endParaRPr lang="en-US" sz="1000" dirty="0">
                  <a:latin typeface="Calibri" pitchFamily="34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 bwMode="auto">
              <a:xfrm>
                <a:off x="604123" y="5876674"/>
                <a:ext cx="91440" cy="91440"/>
              </a:xfrm>
              <a:prstGeom prst="rect">
                <a:avLst/>
              </a:prstGeom>
              <a:solidFill>
                <a:srgbClr val="28F83C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  <p:sp>
            <p:nvSpPr>
              <p:cNvPr id="4122" name="TextBox 10"/>
              <p:cNvSpPr txBox="1">
                <a:spLocks noChangeArrowheads="1"/>
              </p:cNvSpPr>
              <p:nvPr/>
            </p:nvSpPr>
            <p:spPr bwMode="auto">
              <a:xfrm>
                <a:off x="671745" y="5811680"/>
                <a:ext cx="1055097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dirty="0" smtClean="0">
                    <a:latin typeface="Calibri" pitchFamily="34" charset="0"/>
                  </a:rPr>
                  <a:t>Known mutation</a:t>
                </a:r>
                <a:endParaRPr lang="en-US" sz="1000" dirty="0">
                  <a:latin typeface="Calibri" pitchFamily="34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 bwMode="auto">
              <a:xfrm>
                <a:off x="604123" y="6020109"/>
                <a:ext cx="91440" cy="91440"/>
              </a:xfrm>
              <a:prstGeom prst="rect">
                <a:avLst/>
              </a:prstGeom>
              <a:solidFill>
                <a:srgbClr val="FFC000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  <p:sp>
            <p:nvSpPr>
              <p:cNvPr id="4124" name="TextBox 12"/>
              <p:cNvSpPr txBox="1">
                <a:spLocks noChangeArrowheads="1"/>
              </p:cNvSpPr>
              <p:nvPr/>
            </p:nvSpPr>
            <p:spPr bwMode="auto">
              <a:xfrm>
                <a:off x="671908" y="5939426"/>
                <a:ext cx="1656223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dirty="0" smtClean="0">
                    <a:latin typeface="Calibri" pitchFamily="34" charset="0"/>
                  </a:rPr>
                  <a:t>Known mutation (recurrent)</a:t>
                </a:r>
                <a:endParaRPr lang="en-US" sz="1000" dirty="0">
                  <a:latin typeface="Calibri" pitchFamily="34" charset="0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 bwMode="auto">
              <a:xfrm>
                <a:off x="606063" y="6148939"/>
                <a:ext cx="91440" cy="91440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  <p:sp>
            <p:nvSpPr>
              <p:cNvPr id="32" name="TextBox 12"/>
              <p:cNvSpPr txBox="1">
                <a:spLocks noChangeArrowheads="1"/>
              </p:cNvSpPr>
              <p:nvPr/>
            </p:nvSpPr>
            <p:spPr bwMode="auto">
              <a:xfrm>
                <a:off x="675613" y="6078379"/>
                <a:ext cx="1667444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dirty="0" smtClean="0">
                    <a:latin typeface="Calibri" pitchFamily="34" charset="0"/>
                  </a:rPr>
                  <a:t>Known mutation (activating)</a:t>
                </a:r>
                <a:endParaRPr lang="en-US" sz="1000" dirty="0">
                  <a:latin typeface="Calibri" pitchFamily="34" charset="0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 bwMode="auto">
              <a:xfrm>
                <a:off x="607698" y="6284087"/>
                <a:ext cx="91440" cy="91440"/>
              </a:xfrm>
              <a:prstGeom prst="rect">
                <a:avLst/>
              </a:prstGeom>
              <a:solidFill>
                <a:srgbClr val="1E59FE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/>
              </a:p>
            </p:txBody>
          </p:sp>
          <p:sp>
            <p:nvSpPr>
              <p:cNvPr id="59" name="TextBox 12"/>
              <p:cNvSpPr txBox="1">
                <a:spLocks noChangeArrowheads="1"/>
              </p:cNvSpPr>
              <p:nvPr/>
            </p:nvSpPr>
            <p:spPr bwMode="auto">
              <a:xfrm>
                <a:off x="679150" y="6213527"/>
                <a:ext cx="1612942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000" dirty="0" smtClean="0">
                    <a:latin typeface="Calibri" pitchFamily="34" charset="0"/>
                  </a:rPr>
                  <a:t>Known mutation (resistant)</a:t>
                </a:r>
                <a:endParaRPr lang="en-US" sz="1000" dirty="0">
                  <a:latin typeface="Calibri" pitchFamily="34" charset="0"/>
                </a:endParaRPr>
              </a:p>
            </p:txBody>
          </p:sp>
        </p:grpSp>
      </p:grpSp>
      <p:sp>
        <p:nvSpPr>
          <p:cNvPr id="36" name="Title 1"/>
          <p:cNvSpPr txBox="1">
            <a:spLocks/>
          </p:cNvSpPr>
          <p:nvPr/>
        </p:nvSpPr>
        <p:spPr>
          <a:xfrm>
            <a:off x="76200" y="7620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dirty="0" smtClean="0"/>
              <a:t>Supplementary Figure 3</a:t>
            </a:r>
            <a:r>
              <a:rPr lang="en-US" dirty="0" smtClean="0">
                <a:latin typeface="+mj-lt"/>
                <a:ea typeface="+mj-ea"/>
                <a:cs typeface="+mj-cs"/>
              </a:rPr>
              <a:t>. Alignment of the mutations in </a:t>
            </a:r>
            <a:r>
              <a:rPr lang="en-US" dirty="0" err="1" smtClean="0">
                <a:latin typeface="+mj-lt"/>
                <a:ea typeface="+mj-ea"/>
                <a:cs typeface="+mj-cs"/>
              </a:rPr>
              <a:t>kinase</a:t>
            </a:r>
            <a:r>
              <a:rPr lang="en-US" dirty="0" smtClean="0">
                <a:latin typeface="+mj-lt"/>
                <a:ea typeface="+mj-ea"/>
                <a:cs typeface="+mj-cs"/>
              </a:rPr>
              <a:t> domains of JAK1, JAK2, JAK3 and ERBB2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110" y="141402"/>
            <a:ext cx="8583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Supplementary Figure 4. JAK inhibitors inhibit JAK1 S703I mutant-mediated activation of p-STAT3 in Ba/F3 cells</a:t>
            </a:r>
            <a:endParaRPr lang="en-US" dirty="0"/>
          </a:p>
        </p:txBody>
      </p:sp>
      <p:grpSp>
        <p:nvGrpSpPr>
          <p:cNvPr id="2" name="Group 16"/>
          <p:cNvGrpSpPr/>
          <p:nvPr/>
        </p:nvGrpSpPr>
        <p:grpSpPr>
          <a:xfrm>
            <a:off x="2557163" y="2119312"/>
            <a:ext cx="3265487" cy="1538288"/>
            <a:chOff x="2557163" y="2119312"/>
            <a:chExt cx="3265487" cy="1538288"/>
          </a:xfrm>
        </p:grpSpPr>
        <p:pic>
          <p:nvPicPr>
            <p:cNvPr id="5" name="Picture 24" descr="actin"/>
            <p:cNvPicPr>
              <a:picLocks noChangeAspect="1" noChangeArrowheads="1"/>
            </p:cNvPicPr>
            <p:nvPr/>
          </p:nvPicPr>
          <p:blipFill>
            <a:blip r:embed="rId2" cstate="print">
              <a:lum bright="6000" contrast="66000"/>
            </a:blip>
            <a:srcRect l="67786" r="-652" b="9406"/>
            <a:stretch>
              <a:fillRect/>
            </a:stretch>
          </p:blipFill>
          <p:spPr bwMode="auto">
            <a:xfrm>
              <a:off x="4112913" y="3392487"/>
              <a:ext cx="1219200" cy="265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1" descr="T-Stat3"/>
            <p:cNvPicPr>
              <a:picLocks noChangeAspect="1" noChangeArrowheads="1"/>
            </p:cNvPicPr>
            <p:nvPr/>
          </p:nvPicPr>
          <p:blipFill>
            <a:blip r:embed="rId3" cstate="print">
              <a:lum bright="-24000" contrast="24000"/>
            </a:blip>
            <a:srcRect l="66202"/>
            <a:stretch>
              <a:fillRect/>
            </a:stretch>
          </p:blipFill>
          <p:spPr bwMode="auto">
            <a:xfrm>
              <a:off x="4041475" y="3070225"/>
              <a:ext cx="129063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22" descr="P-Stat3"/>
            <p:cNvPicPr>
              <a:picLocks noChangeAspect="1" noChangeArrowheads="1"/>
            </p:cNvPicPr>
            <p:nvPr/>
          </p:nvPicPr>
          <p:blipFill>
            <a:blip r:embed="rId4" cstate="print">
              <a:lum contrast="72000"/>
            </a:blip>
            <a:srcRect l="64583"/>
            <a:stretch>
              <a:fillRect/>
            </a:stretch>
          </p:blipFill>
          <p:spPr bwMode="auto">
            <a:xfrm>
              <a:off x="4028775" y="2754312"/>
              <a:ext cx="1295400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 rot="19275809">
              <a:off x="4660600" y="2151062"/>
              <a:ext cx="116205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BMS-911543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 rot="19275809">
              <a:off x="3566813" y="2311400"/>
              <a:ext cx="6508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DMSO</a:t>
              </a:r>
            </a:p>
          </p:txBody>
        </p:sp>
        <p:sp>
          <p:nvSpPr>
            <p:cNvPr id="10" name="Text Box 11"/>
            <p:cNvSpPr txBox="1">
              <a:spLocks noChangeArrowheads="1"/>
            </p:cNvSpPr>
            <p:nvPr/>
          </p:nvSpPr>
          <p:spPr bwMode="auto">
            <a:xfrm rot="19275809">
              <a:off x="4179588" y="2119312"/>
              <a:ext cx="10033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Ruxolitinib </a:t>
              </a:r>
            </a:p>
          </p:txBody>
        </p:sp>
        <p:sp>
          <p:nvSpPr>
            <p:cNvPr id="11" name="Text Box 13"/>
            <p:cNvSpPr txBox="1">
              <a:spLocks noChangeArrowheads="1"/>
            </p:cNvSpPr>
            <p:nvPr/>
          </p:nvSpPr>
          <p:spPr bwMode="auto">
            <a:xfrm>
              <a:off x="2557163" y="3024187"/>
              <a:ext cx="5619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Stat3</a:t>
              </a:r>
            </a:p>
          </p:txBody>
        </p:sp>
        <p:sp>
          <p:nvSpPr>
            <p:cNvPr id="12" name="Text Box 18"/>
            <p:cNvSpPr txBox="1">
              <a:spLocks noChangeArrowheads="1"/>
            </p:cNvSpPr>
            <p:nvPr/>
          </p:nvSpPr>
          <p:spPr bwMode="auto">
            <a:xfrm>
              <a:off x="2557163" y="2736850"/>
              <a:ext cx="657225" cy="306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pStat3</a:t>
              </a:r>
            </a:p>
          </p:txBody>
        </p:sp>
        <p:pic>
          <p:nvPicPr>
            <p:cNvPr id="13" name="Picture 24" descr="actin"/>
            <p:cNvPicPr>
              <a:picLocks noChangeAspect="1" noChangeArrowheads="1"/>
            </p:cNvPicPr>
            <p:nvPr/>
          </p:nvPicPr>
          <p:blipFill>
            <a:blip r:embed="rId2" cstate="print">
              <a:lum bright="6000" contrast="66000"/>
            </a:blip>
            <a:srcRect l="2054" r="79459" b="9406"/>
            <a:stretch>
              <a:fillRect/>
            </a:stretch>
          </p:blipFill>
          <p:spPr bwMode="auto">
            <a:xfrm>
              <a:off x="3431875" y="3392487"/>
              <a:ext cx="685800" cy="265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Text Box 25"/>
            <p:cNvSpPr txBox="1">
              <a:spLocks noChangeArrowheads="1"/>
            </p:cNvSpPr>
            <p:nvPr/>
          </p:nvSpPr>
          <p:spPr bwMode="auto">
            <a:xfrm>
              <a:off x="2557163" y="3346450"/>
              <a:ext cx="561975" cy="306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Calibri" pitchFamily="34" charset="0"/>
                </a:rPr>
                <a:t>Actin</a:t>
              </a:r>
            </a:p>
          </p:txBody>
        </p:sp>
        <p:pic>
          <p:nvPicPr>
            <p:cNvPr id="15" name="Picture 22" descr="P-Stat3"/>
            <p:cNvPicPr>
              <a:picLocks noChangeAspect="1" noChangeArrowheads="1"/>
            </p:cNvPicPr>
            <p:nvPr/>
          </p:nvPicPr>
          <p:blipFill>
            <a:blip r:embed="rId4" cstate="print">
              <a:lum contrast="72000"/>
            </a:blip>
            <a:srcRect r="81250"/>
            <a:stretch>
              <a:fillRect/>
            </a:stretch>
          </p:blipFill>
          <p:spPr bwMode="auto">
            <a:xfrm>
              <a:off x="3431875" y="2754312"/>
              <a:ext cx="685800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21" descr="T-Stat3"/>
            <p:cNvPicPr>
              <a:picLocks noChangeAspect="1" noChangeArrowheads="1"/>
            </p:cNvPicPr>
            <p:nvPr/>
          </p:nvPicPr>
          <p:blipFill>
            <a:blip r:embed="rId3" cstate="print">
              <a:lum bright="-24000" contrast="24000"/>
            </a:blip>
            <a:srcRect l="4167" r="77864"/>
            <a:stretch>
              <a:fillRect/>
            </a:stretch>
          </p:blipFill>
          <p:spPr bwMode="auto">
            <a:xfrm>
              <a:off x="3431875" y="3070225"/>
              <a:ext cx="6858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+mj-lt"/>
                <a:ea typeface="+mj-ea"/>
                <a:cs typeface="+mj-cs"/>
              </a:rPr>
              <a:t>Supplementary Figure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5. Frequencies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</a:t>
            </a:r>
            <a:r>
              <a:rPr lang="en-US" dirty="0" smtClean="0">
                <a:latin typeface="+mj-lt"/>
                <a:ea typeface="+mj-ea"/>
                <a:cs typeface="+mj-cs"/>
              </a:rPr>
              <a:t>c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opy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number gain and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loss for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chromosomal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arms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066800"/>
            <a:ext cx="8229600" cy="4682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 rot="16200000">
            <a:off x="-556149" y="3025252"/>
            <a:ext cx="15665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% </a:t>
            </a:r>
            <a:r>
              <a:rPr lang="en-US" sz="1400" dirty="0" err="1" smtClean="0"/>
              <a:t>Tumour</a:t>
            </a:r>
            <a:r>
              <a:rPr lang="en-US" sz="1400" dirty="0" smtClean="0"/>
              <a:t> Samples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10000"/>
            <a:ext cx="8229600" cy="2674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735006"/>
            <a:ext cx="8229600" cy="2693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Supplementary Figure 6</a:t>
            </a:r>
            <a:r>
              <a:rPr lang="en-US" dirty="0" smtClean="0">
                <a:latin typeface="+mj-lt"/>
                <a:ea typeface="+mj-ea"/>
                <a:cs typeface="+mj-cs"/>
              </a:rPr>
              <a:t>.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Selective amplification and deletion of cancer genes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8400" y="3429000"/>
            <a:ext cx="8282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err="1" smtClean="0"/>
              <a:t>Oncogene</a:t>
            </a:r>
            <a:endParaRPr lang="en-US" sz="1200" b="1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497204" y="1864997"/>
            <a:ext cx="175342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G-score Amplification</a:t>
            </a:r>
            <a:endParaRPr lang="en-US" sz="1400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3352800" y="2057400"/>
            <a:ext cx="274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685800"/>
            <a:ext cx="8458200" cy="27432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24093" y="685800"/>
            <a:ext cx="1109663" cy="307777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 smtClean="0"/>
              <a:t>CNV Regions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0" y="685800"/>
            <a:ext cx="1468735" cy="307777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 smtClean="0"/>
              <a:t>Non-CNV Regions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3453756" y="3456801"/>
            <a:ext cx="134684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Tumor Suppressor</a:t>
            </a:r>
            <a:endParaRPr lang="en-US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1424637" y="3456801"/>
            <a:ext cx="556563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Other</a:t>
            </a:r>
            <a:endParaRPr lang="en-US" sz="1200" b="1" dirty="0"/>
          </a:p>
        </p:txBody>
      </p:sp>
      <p:sp>
        <p:nvSpPr>
          <p:cNvPr id="40" name="TextBox 39"/>
          <p:cNvSpPr txBox="1"/>
          <p:nvPr/>
        </p:nvSpPr>
        <p:spPr>
          <a:xfrm rot="16200000">
            <a:off x="-319786" y="4989197"/>
            <a:ext cx="140455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G-score Deletion</a:t>
            </a:r>
            <a:endParaRPr lang="en-US" sz="1400" dirty="0"/>
          </a:p>
        </p:txBody>
      </p:sp>
      <p:cxnSp>
        <p:nvCxnSpPr>
          <p:cNvPr id="41" name="Straight Connector 40"/>
          <p:cNvCxnSpPr/>
          <p:nvPr/>
        </p:nvCxnSpPr>
        <p:spPr>
          <a:xfrm rot="5400000">
            <a:off x="3429000" y="5181600"/>
            <a:ext cx="2743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228600" y="3810000"/>
            <a:ext cx="8458200" cy="2667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52400" y="38100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52400" y="351686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096000" y="3454878"/>
            <a:ext cx="8282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err="1" smtClean="0"/>
              <a:t>Oncogene</a:t>
            </a:r>
            <a:endParaRPr lang="en-US" sz="1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111356" y="3456801"/>
            <a:ext cx="134684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Tumor Suppressor</a:t>
            </a:r>
            <a:endParaRPr lang="en-US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082237" y="3456801"/>
            <a:ext cx="556563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Other</a:t>
            </a:r>
            <a:endParaRPr lang="en-US" sz="1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438400" y="6504801"/>
            <a:ext cx="8282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err="1" smtClean="0"/>
              <a:t>Oncogene</a:t>
            </a:r>
            <a:endParaRPr lang="en-US" sz="1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453756" y="6504801"/>
            <a:ext cx="134684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Tumor Suppressor</a:t>
            </a:r>
            <a:endParaRPr lang="en-US" sz="12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424637" y="6504801"/>
            <a:ext cx="556563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Other</a:t>
            </a:r>
            <a:endParaRPr lang="en-US" sz="1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096000" y="6502878"/>
            <a:ext cx="8282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err="1" smtClean="0"/>
              <a:t>Oncogene</a:t>
            </a:r>
            <a:endParaRPr lang="en-US" sz="12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7111356" y="6504801"/>
            <a:ext cx="134684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Tumor Suppressor</a:t>
            </a:r>
            <a:endParaRPr lang="en-US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082237" y="6504801"/>
            <a:ext cx="556563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Other</a:t>
            </a:r>
            <a:endParaRPr lang="en-US" sz="12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133600" y="3810000"/>
            <a:ext cx="1109663" cy="307777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 smtClean="0"/>
              <a:t>CNV Regions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6105507" y="3810000"/>
            <a:ext cx="1468735" cy="307777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 smtClean="0"/>
              <a:t>Non-CNV Regions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Supplementary Figure 7</a:t>
            </a:r>
            <a:r>
              <a:rPr lang="en-US" dirty="0" smtClean="0">
                <a:latin typeface="+mj-lt"/>
                <a:ea typeface="+mj-ea"/>
                <a:cs typeface="+mj-cs"/>
              </a:rPr>
              <a:t>.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Overview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cancer pathways impacted by genomic alterations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33400"/>
            <a:ext cx="8229600" cy="57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TextBox 31"/>
          <p:cNvSpPr txBox="1"/>
          <p:nvPr/>
        </p:nvSpPr>
        <p:spPr bwMode="auto">
          <a:xfrm>
            <a:off x="4038600" y="6413956"/>
            <a:ext cx="915635" cy="215444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 b="1" dirty="0" smtClean="0"/>
              <a:t>Down Regulation</a:t>
            </a:r>
            <a:endParaRPr lang="en-US" sz="800" b="1" dirty="0"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3124200" y="6413384"/>
            <a:ext cx="914400" cy="215444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800" b="1" dirty="0" smtClean="0"/>
              <a:t>Up Regulation</a:t>
            </a:r>
            <a:endParaRPr lang="en-US" sz="800" b="1" dirty="0"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381000" y="6413956"/>
            <a:ext cx="914400" cy="215444"/>
          </a:xfrm>
          <a:prstGeom prst="rect">
            <a:avLst/>
          </a:prstGeom>
          <a:solidFill>
            <a:srgbClr val="CC00FF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 b="1" dirty="0" smtClean="0"/>
              <a:t>Mutation</a:t>
            </a:r>
            <a:endParaRPr lang="en-US" sz="800" b="1" dirty="0"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1298858" y="6412482"/>
            <a:ext cx="914400" cy="21544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" b="1" dirty="0" smtClean="0"/>
              <a:t>Amplification</a:t>
            </a:r>
            <a:endParaRPr lang="en-US" sz="800" b="1" dirty="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 bwMode="auto">
          <a:xfrm>
            <a:off x="2202485" y="6413956"/>
            <a:ext cx="914400" cy="215444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800" b="1" dirty="0" smtClean="0">
                <a:solidFill>
                  <a:schemeClr val="bg1"/>
                </a:solidFill>
              </a:rPr>
              <a:t>Deletion</a:t>
            </a:r>
            <a:endParaRPr lang="en-US" sz="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4952999" y="6410325"/>
            <a:ext cx="914400" cy="215444"/>
          </a:xfrm>
          <a:prstGeom prst="rect">
            <a:avLst/>
          </a:prstGeom>
          <a:solidFill>
            <a:srgbClr val="99FF66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 b="1" dirty="0" smtClean="0"/>
              <a:t>No Change</a:t>
            </a:r>
            <a:endParaRPr lang="en-US" sz="8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099707" y="796667"/>
            <a:ext cx="5877787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28600" y="1524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Supplementary Figure </a:t>
            </a:r>
            <a:r>
              <a:rPr lang="en-US" dirty="0" smtClean="0"/>
              <a:t>8. Genomic alterations of key genes and pathways across three subclasses</a:t>
            </a:r>
            <a:endParaRPr lang="en-US" dirty="0"/>
          </a:p>
        </p:txBody>
      </p:sp>
      <p:grpSp>
        <p:nvGrpSpPr>
          <p:cNvPr id="2" name="Group 52"/>
          <p:cNvGrpSpPr/>
          <p:nvPr/>
        </p:nvGrpSpPr>
        <p:grpSpPr>
          <a:xfrm>
            <a:off x="7239000" y="3200400"/>
            <a:ext cx="1905000" cy="1490530"/>
            <a:chOff x="6629400" y="2362200"/>
            <a:chExt cx="1905000" cy="1490530"/>
          </a:xfrm>
        </p:grpSpPr>
        <p:sp>
          <p:nvSpPr>
            <p:cNvPr id="27" name="TextBox 26"/>
            <p:cNvSpPr txBox="1"/>
            <p:nvPr/>
          </p:nvSpPr>
          <p:spPr>
            <a:xfrm>
              <a:off x="6948829" y="2791599"/>
              <a:ext cx="158557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Pathway alteration</a:t>
              </a:r>
              <a:endParaRPr lang="en-US" sz="11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48829" y="2988892"/>
              <a:ext cx="158557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Mutation</a:t>
              </a:r>
              <a:endParaRPr lang="en-US" sz="11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948829" y="3386270"/>
              <a:ext cx="158557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Amplification</a:t>
              </a:r>
              <a:endParaRPr lang="en-US" sz="1100" dirty="0"/>
            </a:p>
          </p:txBody>
        </p:sp>
        <p:grpSp>
          <p:nvGrpSpPr>
            <p:cNvPr id="3" name="Group 51"/>
            <p:cNvGrpSpPr/>
            <p:nvPr/>
          </p:nvGrpSpPr>
          <p:grpSpPr>
            <a:xfrm>
              <a:off x="6629400" y="2362200"/>
              <a:ext cx="1625838" cy="1490530"/>
              <a:chOff x="6629400" y="2362200"/>
              <a:chExt cx="1625838" cy="149053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6781800" y="2641241"/>
                <a:ext cx="152400" cy="1524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948829" y="2590800"/>
                <a:ext cx="120457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Not altered</a:t>
                </a:r>
                <a:endParaRPr lang="en-US" sz="1100" dirty="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6781800" y="2842040"/>
                <a:ext cx="152400" cy="152400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629400" y="2362200"/>
                <a:ext cx="150937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 smtClean="0"/>
                  <a:t>Alteration Status</a:t>
                </a:r>
                <a:endParaRPr lang="en-US" sz="1100" b="1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6655038" y="2404930"/>
                <a:ext cx="1600200" cy="1447800"/>
              </a:xfrm>
              <a:prstGeom prst="rect">
                <a:avLst/>
              </a:prstGeom>
              <a:noFill/>
              <a:ln w="3175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6781800" y="3039333"/>
                <a:ext cx="152400" cy="152400"/>
              </a:xfrm>
              <a:prstGeom prst="rect">
                <a:avLst/>
              </a:prstGeom>
              <a:solidFill>
                <a:srgbClr val="FF66FF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6781800" y="3235912"/>
                <a:ext cx="152400" cy="152400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948829" y="3185471"/>
                <a:ext cx="1204571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dirty="0" smtClean="0"/>
                  <a:t>Deletion</a:t>
                </a:r>
                <a:endParaRPr lang="en-US" sz="1100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6781800" y="3436711"/>
                <a:ext cx="152400" cy="152400"/>
              </a:xfrm>
              <a:prstGeom prst="rect">
                <a:avLst/>
              </a:prstGeom>
              <a:solidFill>
                <a:srgbClr val="FF000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6781800" y="3634004"/>
                <a:ext cx="152400" cy="152400"/>
              </a:xfrm>
              <a:prstGeom prst="rect">
                <a:avLst/>
              </a:prstGeom>
              <a:solidFill>
                <a:srgbClr val="7030A0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  <p:sp>
          <p:nvSpPr>
            <p:cNvPr id="51" name="TextBox 50"/>
            <p:cNvSpPr txBox="1"/>
            <p:nvPr/>
          </p:nvSpPr>
          <p:spPr>
            <a:xfrm>
              <a:off x="6948829" y="3583563"/>
              <a:ext cx="158557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HBV Integration</a:t>
              </a:r>
              <a:endParaRPr lang="en-US" sz="1100" dirty="0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2514600" y="580745"/>
            <a:ext cx="51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S1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3733800" y="580745"/>
            <a:ext cx="51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S2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5319371" y="580745"/>
            <a:ext cx="51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S3</a:t>
            </a:r>
            <a:endParaRPr lang="en-US" sz="1400" dirty="0"/>
          </a:p>
        </p:txBody>
      </p:sp>
      <p:cxnSp>
        <p:nvCxnSpPr>
          <p:cNvPr id="42" name="Straight Connector 41"/>
          <p:cNvCxnSpPr/>
          <p:nvPr/>
        </p:nvCxnSpPr>
        <p:spPr>
          <a:xfrm rot="5400000" flipH="1" flipV="1">
            <a:off x="434828" y="3768233"/>
            <a:ext cx="587044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1687098" y="3765763"/>
            <a:ext cx="587044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流程图: 过程 2"/>
          <p:cNvSpPr/>
          <p:nvPr/>
        </p:nvSpPr>
        <p:spPr>
          <a:xfrm>
            <a:off x="2383180" y="844511"/>
            <a:ext cx="1714512" cy="419112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Map </a:t>
            </a:r>
            <a:r>
              <a:rPr lang="en-US" altLang="zh-CN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reference </a:t>
            </a:r>
            <a:r>
              <a:rPr lang="en-US" altLang="zh-CN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genome hg19 (SOAP2)</a:t>
            </a:r>
            <a:endParaRPr lang="zh-CN" alt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流程图: 过程 8"/>
          <p:cNvSpPr/>
          <p:nvPr/>
        </p:nvSpPr>
        <p:spPr>
          <a:xfrm>
            <a:off x="7169494" y="844511"/>
            <a:ext cx="1857388" cy="428628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altLang="zh-CN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redict mutant alleles in tumors (</a:t>
            </a:r>
            <a:r>
              <a:rPr lang="en-US" altLang="zh-CN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SOAPsnv</a:t>
            </a:r>
            <a:r>
              <a:rPr lang="en-US" altLang="zh-CN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zh-CN" alt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流程图: 过程 9"/>
          <p:cNvSpPr/>
          <p:nvPr/>
        </p:nvSpPr>
        <p:spPr>
          <a:xfrm>
            <a:off x="228600" y="6400800"/>
            <a:ext cx="2695588" cy="304800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Predicted somatic mutation</a:t>
            </a:r>
            <a:endParaRPr lang="zh-CN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71600" y="381000"/>
            <a:ext cx="36433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Performed on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tumour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and normal separately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lowchart: Decision 17"/>
          <p:cNvSpPr/>
          <p:nvPr/>
        </p:nvSpPr>
        <p:spPr>
          <a:xfrm>
            <a:off x="500034" y="3330563"/>
            <a:ext cx="2071702" cy="1214446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14348" y="3773469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Read Depth ≥ 10</a:t>
            </a:r>
            <a:endParaRPr lang="en-US" sz="1400" dirty="0"/>
          </a:p>
        </p:txBody>
      </p:sp>
      <p:sp>
        <p:nvSpPr>
          <p:cNvPr id="30" name="Flowchart: Decision 29"/>
          <p:cNvSpPr/>
          <p:nvPr/>
        </p:nvSpPr>
        <p:spPr>
          <a:xfrm>
            <a:off x="3357554" y="3259125"/>
            <a:ext cx="2103120" cy="1340166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1" name="TextBox 30"/>
          <p:cNvSpPr txBox="1"/>
          <p:nvPr/>
        </p:nvSpPr>
        <p:spPr>
          <a:xfrm>
            <a:off x="3571868" y="3616315"/>
            <a:ext cx="17145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Read Support</a:t>
            </a:r>
          </a:p>
          <a:p>
            <a:pPr algn="ctr"/>
            <a:r>
              <a:rPr lang="en-US" sz="1400" dirty="0" smtClean="0"/>
              <a:t>Binomial test </a:t>
            </a:r>
          </a:p>
          <a:p>
            <a:pPr algn="ctr"/>
            <a:r>
              <a:rPr lang="en-US" sz="1400" i="1" dirty="0" smtClean="0"/>
              <a:t>p </a:t>
            </a:r>
            <a:r>
              <a:rPr lang="en-US" sz="1400" dirty="0" smtClean="0"/>
              <a:t> &gt; 0.01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6429388" y="3616315"/>
            <a:ext cx="18573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Quality Score</a:t>
            </a:r>
          </a:p>
          <a:p>
            <a:pPr algn="ctr"/>
            <a:r>
              <a:rPr lang="en-US" sz="1400" dirty="0" err="1" smtClean="0"/>
              <a:t>Wilcoxon</a:t>
            </a:r>
            <a:r>
              <a:rPr lang="en-US" sz="1400" dirty="0" smtClean="0"/>
              <a:t> rank sum test </a:t>
            </a:r>
            <a:r>
              <a:rPr lang="en-US" sz="1400" i="1" dirty="0" smtClean="0"/>
              <a:t>p</a:t>
            </a:r>
            <a:r>
              <a:rPr lang="en-US" sz="1400" dirty="0" smtClean="0"/>
              <a:t> &gt; 0.01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6500826" y="5130791"/>
            <a:ext cx="17859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Mutant allele frequency difference</a:t>
            </a:r>
          </a:p>
          <a:p>
            <a:pPr algn="ctr"/>
            <a:r>
              <a:rPr lang="en-US" sz="1400" dirty="0" smtClean="0"/>
              <a:t>≥ 20%</a:t>
            </a:r>
            <a:endParaRPr lang="en-US" sz="1400" dirty="0"/>
          </a:p>
        </p:txBody>
      </p:sp>
      <p:sp>
        <p:nvSpPr>
          <p:cNvPr id="36" name="Rectangle 35"/>
          <p:cNvSpPr/>
          <p:nvPr/>
        </p:nvSpPr>
        <p:spPr>
          <a:xfrm>
            <a:off x="3614726" y="5065693"/>
            <a:ext cx="16430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Mutant allele </a:t>
            </a:r>
            <a:r>
              <a:rPr lang="en-GB" sz="1400" dirty="0" smtClean="0"/>
              <a:t>enriched </a:t>
            </a:r>
            <a:r>
              <a:rPr lang="en-GB" sz="1400" dirty="0"/>
              <a:t>in repeatedly aligned </a:t>
            </a:r>
            <a:r>
              <a:rPr lang="en-GB" sz="1400" dirty="0" smtClean="0"/>
              <a:t>reads?</a:t>
            </a:r>
            <a:endParaRPr lang="en-US" sz="1400" dirty="0"/>
          </a:p>
        </p:txBody>
      </p:sp>
      <p:sp>
        <p:nvSpPr>
          <p:cNvPr id="37" name="Flowchart: Decision 36"/>
          <p:cNvSpPr/>
          <p:nvPr/>
        </p:nvSpPr>
        <p:spPr>
          <a:xfrm>
            <a:off x="3428992" y="4830761"/>
            <a:ext cx="2011680" cy="1371600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8" name="Flowchart: Decision 37"/>
          <p:cNvSpPr/>
          <p:nvPr/>
        </p:nvSpPr>
        <p:spPr>
          <a:xfrm>
            <a:off x="571472" y="4830761"/>
            <a:ext cx="2011680" cy="1371600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9" name="Rectangle 38"/>
          <p:cNvSpPr/>
          <p:nvPr/>
        </p:nvSpPr>
        <p:spPr>
          <a:xfrm>
            <a:off x="785786" y="5105400"/>
            <a:ext cx="15716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/>
              <a:t>Mutant allele </a:t>
            </a:r>
            <a:r>
              <a:rPr lang="en-GB" sz="1400" dirty="0" smtClean="0"/>
              <a:t>enriched </a:t>
            </a:r>
            <a:r>
              <a:rPr lang="en-GB" sz="1400" dirty="0"/>
              <a:t>within 10 bps of </a:t>
            </a:r>
            <a:r>
              <a:rPr lang="en-GB" sz="1400" dirty="0" smtClean="0"/>
              <a:t>read ends?</a:t>
            </a:r>
            <a:endParaRPr lang="en-US" sz="1400" dirty="0"/>
          </a:p>
        </p:txBody>
      </p:sp>
      <p:sp>
        <p:nvSpPr>
          <p:cNvPr id="50" name="Flowchart: Decision 49"/>
          <p:cNvSpPr/>
          <p:nvPr/>
        </p:nvSpPr>
        <p:spPr>
          <a:xfrm>
            <a:off x="6286512" y="3330563"/>
            <a:ext cx="2103120" cy="1268728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1" name="Flowchart: Decision 50"/>
          <p:cNvSpPr/>
          <p:nvPr/>
        </p:nvSpPr>
        <p:spPr>
          <a:xfrm>
            <a:off x="6286512" y="4830761"/>
            <a:ext cx="2103120" cy="1371600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7" name="流程图: 过程 2"/>
          <p:cNvSpPr/>
          <p:nvPr/>
        </p:nvSpPr>
        <p:spPr>
          <a:xfrm>
            <a:off x="97164" y="844511"/>
            <a:ext cx="1571636" cy="419112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QC sequence reads</a:t>
            </a:r>
            <a:endParaRPr lang="zh-CN" alt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流程图: 过程 2"/>
          <p:cNvSpPr/>
          <p:nvPr/>
        </p:nvSpPr>
        <p:spPr>
          <a:xfrm>
            <a:off x="4857752" y="844511"/>
            <a:ext cx="1714512" cy="419112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Collect read support info on all sites</a:t>
            </a:r>
            <a:endParaRPr lang="zh-CN" alt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3" name="Straight Arrow Connector 72"/>
          <p:cNvCxnSpPr>
            <a:stCxn id="57" idx="3"/>
            <a:endCxn id="3" idx="1"/>
          </p:cNvCxnSpPr>
          <p:nvPr/>
        </p:nvCxnSpPr>
        <p:spPr>
          <a:xfrm>
            <a:off x="1668800" y="1054067"/>
            <a:ext cx="714380" cy="158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3" idx="3"/>
            <a:endCxn id="59" idx="1"/>
          </p:cNvCxnSpPr>
          <p:nvPr/>
        </p:nvCxnSpPr>
        <p:spPr>
          <a:xfrm>
            <a:off x="4097692" y="1054067"/>
            <a:ext cx="760060" cy="158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Left Bracket 87"/>
          <p:cNvSpPr/>
          <p:nvPr/>
        </p:nvSpPr>
        <p:spPr>
          <a:xfrm rot="16200000" flipH="1">
            <a:off x="3120400" y="-1854336"/>
            <a:ext cx="142876" cy="5189216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5" name="Straight Arrow Connector 94"/>
          <p:cNvCxnSpPr>
            <a:stCxn id="18" idx="3"/>
            <a:endCxn id="30" idx="1"/>
          </p:cNvCxnSpPr>
          <p:nvPr/>
        </p:nvCxnSpPr>
        <p:spPr>
          <a:xfrm flipV="1">
            <a:off x="2571736" y="3929208"/>
            <a:ext cx="785818" cy="857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30" idx="3"/>
            <a:endCxn id="50" idx="1"/>
          </p:cNvCxnSpPr>
          <p:nvPr/>
        </p:nvCxnSpPr>
        <p:spPr>
          <a:xfrm>
            <a:off x="5460674" y="3929208"/>
            <a:ext cx="825838" cy="35719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50" idx="2"/>
            <a:endCxn id="51" idx="0"/>
          </p:cNvCxnSpPr>
          <p:nvPr/>
        </p:nvCxnSpPr>
        <p:spPr>
          <a:xfrm rot="5400000">
            <a:off x="7222337" y="4715026"/>
            <a:ext cx="231470" cy="158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51" idx="1"/>
            <a:endCxn id="37" idx="3"/>
          </p:cNvCxnSpPr>
          <p:nvPr/>
        </p:nvCxnSpPr>
        <p:spPr>
          <a:xfrm rot="10800000">
            <a:off x="5440672" y="5516561"/>
            <a:ext cx="845840" cy="158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37" idx="1"/>
            <a:endCxn id="38" idx="3"/>
          </p:cNvCxnSpPr>
          <p:nvPr/>
        </p:nvCxnSpPr>
        <p:spPr>
          <a:xfrm rot="10800000">
            <a:off x="2583152" y="5516561"/>
            <a:ext cx="845840" cy="158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lowchart: Decision 144"/>
          <p:cNvSpPr/>
          <p:nvPr/>
        </p:nvSpPr>
        <p:spPr>
          <a:xfrm>
            <a:off x="2928926" y="1558891"/>
            <a:ext cx="2857520" cy="1500198"/>
          </a:xfrm>
          <a:prstGeom prst="flowChartDecis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46" name="TextBox 145"/>
          <p:cNvSpPr txBox="1"/>
          <p:nvPr/>
        </p:nvSpPr>
        <p:spPr>
          <a:xfrm>
            <a:off x="3286116" y="1890668"/>
            <a:ext cx="21431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Tumor vs. Normal</a:t>
            </a:r>
          </a:p>
          <a:p>
            <a:pPr algn="ctr"/>
            <a:r>
              <a:rPr lang="en-US" sz="1400" dirty="0" smtClean="0"/>
              <a:t>mutant allele frequency</a:t>
            </a:r>
          </a:p>
          <a:p>
            <a:pPr algn="ctr"/>
            <a:r>
              <a:rPr lang="en-US" sz="1400" dirty="0" smtClean="0"/>
              <a:t>Fisher’s Exact test</a:t>
            </a:r>
          </a:p>
          <a:p>
            <a:pPr algn="ctr"/>
            <a:r>
              <a:rPr lang="en-US" sz="1400" i="1" dirty="0" smtClean="0"/>
              <a:t>p </a:t>
            </a:r>
            <a:r>
              <a:rPr lang="en-US" sz="1400" dirty="0" smtClean="0"/>
              <a:t>&lt; 0.01</a:t>
            </a:r>
            <a:endParaRPr lang="en-US" sz="1400" dirty="0"/>
          </a:p>
        </p:txBody>
      </p:sp>
      <p:cxnSp>
        <p:nvCxnSpPr>
          <p:cNvPr id="156" name="Straight Arrow Connector 155"/>
          <p:cNvCxnSpPr>
            <a:stCxn id="59" idx="3"/>
            <a:endCxn id="9" idx="1"/>
          </p:cNvCxnSpPr>
          <p:nvPr/>
        </p:nvCxnSpPr>
        <p:spPr>
          <a:xfrm>
            <a:off x="6572264" y="1054067"/>
            <a:ext cx="597230" cy="475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>
            <a:stCxn id="9" idx="2"/>
            <a:endCxn id="145" idx="0"/>
          </p:cNvCxnSpPr>
          <p:nvPr/>
        </p:nvCxnSpPr>
        <p:spPr>
          <a:xfrm rot="5400000">
            <a:off x="6085061" y="-454236"/>
            <a:ext cx="285752" cy="374050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Elbow Connector 168"/>
          <p:cNvCxnSpPr>
            <a:stCxn id="145" idx="2"/>
            <a:endCxn id="18" idx="0"/>
          </p:cNvCxnSpPr>
          <p:nvPr/>
        </p:nvCxnSpPr>
        <p:spPr>
          <a:xfrm rot="5400000">
            <a:off x="2811049" y="1783926"/>
            <a:ext cx="271474" cy="282180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2786050" y="3608568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Y</a:t>
            </a:r>
            <a:endParaRPr lang="en-US" sz="1400" dirty="0"/>
          </a:p>
        </p:txBody>
      </p:sp>
      <p:sp>
        <p:nvSpPr>
          <p:cNvPr id="174" name="TextBox 173"/>
          <p:cNvSpPr txBox="1"/>
          <p:nvPr/>
        </p:nvSpPr>
        <p:spPr>
          <a:xfrm>
            <a:off x="2786050" y="2894188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Y</a:t>
            </a:r>
            <a:endParaRPr lang="en-US" sz="1400" dirty="0"/>
          </a:p>
        </p:txBody>
      </p:sp>
      <p:sp>
        <p:nvSpPr>
          <p:cNvPr id="175" name="TextBox 174"/>
          <p:cNvSpPr txBox="1"/>
          <p:nvPr/>
        </p:nvSpPr>
        <p:spPr>
          <a:xfrm>
            <a:off x="5695868" y="3630593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Y</a:t>
            </a:r>
            <a:endParaRPr lang="en-US" sz="1400" dirty="0"/>
          </a:p>
        </p:txBody>
      </p:sp>
      <p:sp>
        <p:nvSpPr>
          <p:cNvPr id="176" name="TextBox 175"/>
          <p:cNvSpPr txBox="1"/>
          <p:nvPr/>
        </p:nvSpPr>
        <p:spPr>
          <a:xfrm>
            <a:off x="7643834" y="4559287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1066800" y="6096000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2857488" y="5180204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5715008" y="5130791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Y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0"/>
            <a:ext cx="5651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Supplementary Figure </a:t>
            </a:r>
            <a:r>
              <a:rPr lang="en-US" dirty="0" smtClean="0"/>
              <a:t>9. Somatic SNV detection work flow</a:t>
            </a:r>
            <a:endParaRPr lang="en-US" dirty="0"/>
          </a:p>
        </p:txBody>
      </p:sp>
      <p:sp>
        <p:nvSpPr>
          <p:cNvPr id="45" name="流程图: 过程 9"/>
          <p:cNvSpPr/>
          <p:nvPr/>
        </p:nvSpPr>
        <p:spPr>
          <a:xfrm>
            <a:off x="6096000" y="6400800"/>
            <a:ext cx="2695588" cy="304800"/>
          </a:xfrm>
          <a:prstGeom prst="flowChart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sz="1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Sequenom</a:t>
            </a:r>
            <a:r>
              <a:rPr lang="en-US" altLang="zh-CN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validation</a:t>
            </a:r>
            <a:endParaRPr lang="zh-CN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Straight Arrow Connector 46"/>
          <p:cNvCxnSpPr>
            <a:stCxn id="10" idx="3"/>
            <a:endCxn id="45" idx="1"/>
          </p:cNvCxnSpPr>
          <p:nvPr/>
        </p:nvCxnSpPr>
        <p:spPr>
          <a:xfrm>
            <a:off x="2924188" y="6553200"/>
            <a:ext cx="3171812" cy="158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191000" y="6550223"/>
            <a:ext cx="498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497 </a:t>
            </a:r>
            <a:endParaRPr lang="en-US" sz="1400" dirty="0"/>
          </a:p>
        </p:txBody>
      </p:sp>
      <p:cxnSp>
        <p:nvCxnSpPr>
          <p:cNvPr id="53" name="Straight Arrow Connector 52"/>
          <p:cNvCxnSpPr>
            <a:stCxn id="38" idx="2"/>
            <a:endCxn id="10" idx="0"/>
          </p:cNvCxnSpPr>
          <p:nvPr/>
        </p:nvCxnSpPr>
        <p:spPr>
          <a:xfrm rot="5400000">
            <a:off x="1477634" y="6301121"/>
            <a:ext cx="198439" cy="91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7130</TotalTime>
  <Words>399</Words>
  <Application>Microsoft Office PowerPoint</Application>
  <PresentationFormat>On-screen Show (4:3)</PresentationFormat>
  <Paragraphs>136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Pfizer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Zhengyan Kan</dc:creator>
  <cp:lastModifiedBy>Tara Kulesa</cp:lastModifiedBy>
  <cp:revision>441</cp:revision>
  <dcterms:created xsi:type="dcterms:W3CDTF">2011-10-09T18:32:53Z</dcterms:created>
  <dcterms:modified xsi:type="dcterms:W3CDTF">2013-07-15T15:02:39Z</dcterms:modified>
</cp:coreProperties>
</file>