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65" d="100"/>
          <a:sy n="65" d="100"/>
        </p:scale>
        <p:origin x="-76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unter:Desktop:papers:end3:Maximum%20slopes%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unter:Desktop:papers:yeast%20pathogenicity:htg%20time%20diff%20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Sheet1!$E$74:$E$96</c:f>
                <c:numCache>
                  <c:formatCode>General</c:formatCode>
                  <c:ptCount val="23"/>
                  <c:pt idx="0">
                    <c:v>3.8941010408907503E-2</c:v>
                  </c:pt>
                  <c:pt idx="1">
                    <c:v>1.0998371091515E-2</c:v>
                  </c:pt>
                  <c:pt idx="2">
                    <c:v>1.73350499951208E-2</c:v>
                  </c:pt>
                  <c:pt idx="3">
                    <c:v>2.0781041039049701E-2</c:v>
                  </c:pt>
                  <c:pt idx="4">
                    <c:v>1.4791234735477899E-2</c:v>
                  </c:pt>
                  <c:pt idx="5">
                    <c:v>3.1578615522744602E-2</c:v>
                  </c:pt>
                  <c:pt idx="6">
                    <c:v>3.1951405159502302E-2</c:v>
                  </c:pt>
                  <c:pt idx="7">
                    <c:v>1.87887599377928E-2</c:v>
                  </c:pt>
                  <c:pt idx="8">
                    <c:v>1.5679783958970399E-2</c:v>
                  </c:pt>
                  <c:pt idx="9">
                    <c:v>1.42278702435285E-2</c:v>
                  </c:pt>
                  <c:pt idx="10">
                    <c:v>1.0159673141068099E-2</c:v>
                  </c:pt>
                  <c:pt idx="11">
                    <c:v>1.12172486228433E-2</c:v>
                  </c:pt>
                  <c:pt idx="12">
                    <c:v>9.3955995905881801E-3</c:v>
                  </c:pt>
                  <c:pt idx="13">
                    <c:v>5.50961281156373E-3</c:v>
                  </c:pt>
                  <c:pt idx="14">
                    <c:v>4.69725096909552E-3</c:v>
                  </c:pt>
                  <c:pt idx="15">
                    <c:v>5.6485986462718801E-3</c:v>
                  </c:pt>
                  <c:pt idx="16">
                    <c:v>7.5193500384005702E-3</c:v>
                  </c:pt>
                  <c:pt idx="17">
                    <c:v>9.5812642693957201E-3</c:v>
                  </c:pt>
                  <c:pt idx="18">
                    <c:v>1.1539533497214699E-2</c:v>
                  </c:pt>
                  <c:pt idx="19">
                    <c:v>1.7600443886447301E-2</c:v>
                  </c:pt>
                  <c:pt idx="20">
                    <c:v>4.6555522407841698E-3</c:v>
                  </c:pt>
                  <c:pt idx="21">
                    <c:v>7.1192666991288598E-3</c:v>
                  </c:pt>
                  <c:pt idx="22">
                    <c:v>2.52E-2</c:v>
                  </c:pt>
                </c:numCache>
              </c:numRef>
            </c:plus>
            <c:minus>
              <c:numRef>
                <c:f>Sheet1!$E$74:$E$96</c:f>
                <c:numCache>
                  <c:formatCode>General</c:formatCode>
                  <c:ptCount val="23"/>
                  <c:pt idx="0">
                    <c:v>3.8941010408907503E-2</c:v>
                  </c:pt>
                  <c:pt idx="1">
                    <c:v>1.0998371091515E-2</c:v>
                  </c:pt>
                  <c:pt idx="2">
                    <c:v>1.73350499951208E-2</c:v>
                  </c:pt>
                  <c:pt idx="3">
                    <c:v>2.0781041039049701E-2</c:v>
                  </c:pt>
                  <c:pt idx="4">
                    <c:v>1.4791234735477899E-2</c:v>
                  </c:pt>
                  <c:pt idx="5">
                    <c:v>3.1578615522744602E-2</c:v>
                  </c:pt>
                  <c:pt idx="6">
                    <c:v>3.1951405159502302E-2</c:v>
                  </c:pt>
                  <c:pt idx="7">
                    <c:v>1.87887599377928E-2</c:v>
                  </c:pt>
                  <c:pt idx="8">
                    <c:v>1.5679783958970399E-2</c:v>
                  </c:pt>
                  <c:pt idx="9">
                    <c:v>1.42278702435285E-2</c:v>
                  </c:pt>
                  <c:pt idx="10">
                    <c:v>1.0159673141068099E-2</c:v>
                  </c:pt>
                  <c:pt idx="11">
                    <c:v>1.12172486228433E-2</c:v>
                  </c:pt>
                  <c:pt idx="12">
                    <c:v>9.3955995905881801E-3</c:v>
                  </c:pt>
                  <c:pt idx="13">
                    <c:v>5.50961281156373E-3</c:v>
                  </c:pt>
                  <c:pt idx="14">
                    <c:v>4.69725096909552E-3</c:v>
                  </c:pt>
                  <c:pt idx="15">
                    <c:v>5.6485986462718801E-3</c:v>
                  </c:pt>
                  <c:pt idx="16">
                    <c:v>7.5193500384005702E-3</c:v>
                  </c:pt>
                  <c:pt idx="17">
                    <c:v>9.5812642693957201E-3</c:v>
                  </c:pt>
                  <c:pt idx="18">
                    <c:v>1.1539533497214699E-2</c:v>
                  </c:pt>
                  <c:pt idx="19">
                    <c:v>1.7600443886447301E-2</c:v>
                  </c:pt>
                  <c:pt idx="20">
                    <c:v>4.6555522407841698E-3</c:v>
                  </c:pt>
                  <c:pt idx="21">
                    <c:v>7.1192666991288598E-3</c:v>
                  </c:pt>
                  <c:pt idx="22">
                    <c:v>2.52E-2</c:v>
                  </c:pt>
                </c:numCache>
              </c:numRef>
            </c:minus>
          </c:errBars>
          <c:cat>
            <c:strRef>
              <c:f>Sheet1!$B$74:$B$96</c:f>
              <c:strCache>
                <c:ptCount val="23"/>
                <c:pt idx="0">
                  <c:v>INP52 Y/∆s</c:v>
                </c:pt>
                <c:pt idx="1">
                  <c:v>RAD51 Y/∆s</c:v>
                </c:pt>
                <c:pt idx="2">
                  <c:v>END3 Y/∆s</c:v>
                </c:pt>
                <c:pt idx="3">
                  <c:v>VRP1 Y/∆s</c:v>
                </c:pt>
                <c:pt idx="4">
                  <c:v>ECM25 Y/∆s</c:v>
                </c:pt>
                <c:pt idx="5">
                  <c:v>SLA1 Y/∆s</c:v>
                </c:pt>
                <c:pt idx="6">
                  <c:v>BSP1 Y/∆s</c:v>
                </c:pt>
                <c:pt idx="7">
                  <c:v>SYP1 Y/∆s</c:v>
                </c:pt>
                <c:pt idx="8">
                  <c:v>BZZ1 Y/∆s</c:v>
                </c:pt>
                <c:pt idx="9">
                  <c:v>LSB3 Y/∆s</c:v>
                </c:pt>
                <c:pt idx="10">
                  <c:v>LAS17 Y/∆s</c:v>
                </c:pt>
                <c:pt idx="11">
                  <c:v>INP52 S/∆y</c:v>
                </c:pt>
                <c:pt idx="12">
                  <c:v>RAD51 S/∆y</c:v>
                </c:pt>
                <c:pt idx="13">
                  <c:v>END3 S/∆y</c:v>
                </c:pt>
                <c:pt idx="14">
                  <c:v>VRP1 S/∆y</c:v>
                </c:pt>
                <c:pt idx="15">
                  <c:v>ECM25 S/∆y</c:v>
                </c:pt>
                <c:pt idx="16">
                  <c:v>SLA1 S/∆y</c:v>
                </c:pt>
                <c:pt idx="17">
                  <c:v>BSP1 S/∆y</c:v>
                </c:pt>
                <c:pt idx="18">
                  <c:v>SYP1 S/∆y</c:v>
                </c:pt>
                <c:pt idx="19">
                  <c:v>BZZ1 S/∆y</c:v>
                </c:pt>
                <c:pt idx="20">
                  <c:v>LSB3 S/∆y</c:v>
                </c:pt>
                <c:pt idx="21">
                  <c:v>LAS17 S/∆y</c:v>
                </c:pt>
                <c:pt idx="22">
                  <c:v>WT Y/S hybrid</c:v>
                </c:pt>
              </c:strCache>
            </c:strRef>
          </c:cat>
          <c:val>
            <c:numRef>
              <c:f>Sheet1!$C$74:$C$96</c:f>
              <c:numCache>
                <c:formatCode>General</c:formatCode>
                <c:ptCount val="23"/>
                <c:pt idx="0">
                  <c:v>0.2255625</c:v>
                </c:pt>
                <c:pt idx="1">
                  <c:v>0.197075</c:v>
                </c:pt>
                <c:pt idx="2">
                  <c:v>0.1867875</c:v>
                </c:pt>
                <c:pt idx="3">
                  <c:v>0.1961</c:v>
                </c:pt>
                <c:pt idx="4">
                  <c:v>0.18945000000000001</c:v>
                </c:pt>
                <c:pt idx="5">
                  <c:v>0.21883749999999999</c:v>
                </c:pt>
                <c:pt idx="6">
                  <c:v>0.22031666666666699</c:v>
                </c:pt>
                <c:pt idx="7">
                  <c:v>0.20377500000000001</c:v>
                </c:pt>
                <c:pt idx="8">
                  <c:v>0.22293750000000001</c:v>
                </c:pt>
                <c:pt idx="9">
                  <c:v>0.19726250000000001</c:v>
                </c:pt>
                <c:pt idx="10">
                  <c:v>0.1759125</c:v>
                </c:pt>
                <c:pt idx="11">
                  <c:v>0.18825</c:v>
                </c:pt>
                <c:pt idx="12">
                  <c:v>0.1645375</c:v>
                </c:pt>
                <c:pt idx="13">
                  <c:v>0.19197500000000001</c:v>
                </c:pt>
                <c:pt idx="14">
                  <c:v>0.19412499999999999</c:v>
                </c:pt>
                <c:pt idx="15">
                  <c:v>0.18053333333333299</c:v>
                </c:pt>
                <c:pt idx="16">
                  <c:v>0.15543750000000001</c:v>
                </c:pt>
                <c:pt idx="17">
                  <c:v>0.17281250000000001</c:v>
                </c:pt>
                <c:pt idx="18">
                  <c:v>0.20902499999999999</c:v>
                </c:pt>
                <c:pt idx="19">
                  <c:v>0.2011</c:v>
                </c:pt>
                <c:pt idx="20">
                  <c:v>0.20962500000000001</c:v>
                </c:pt>
                <c:pt idx="21">
                  <c:v>0.2157375</c:v>
                </c:pt>
                <c:pt idx="22">
                  <c:v>0.20910000000000001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32928"/>
        <c:axId val="23934464"/>
      </c:barChart>
      <c:catAx>
        <c:axId val="23932928"/>
        <c:scaling>
          <c:orientation val="minMax"/>
        </c:scaling>
        <c:delete val="0"/>
        <c:axPos val="b"/>
        <c:majorTickMark val="out"/>
        <c:minorTickMark val="none"/>
        <c:tickLblPos val="nextTo"/>
        <c:crossAx val="23934464"/>
        <c:crosses val="autoZero"/>
        <c:auto val="1"/>
        <c:lblAlgn val="ctr"/>
        <c:lblOffset val="100"/>
        <c:noMultiLvlLbl val="0"/>
      </c:catAx>
      <c:valAx>
        <c:axId val="23934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9329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65000"/>
                <a:lumOff val="35000"/>
              </a:schemeClr>
            </a:solidFill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Sheet1!$U$100:$U$121</c:f>
                <c:numCache>
                  <c:formatCode>General</c:formatCode>
                  <c:ptCount val="22"/>
                  <c:pt idx="0">
                    <c:v>0.133382927284588</c:v>
                  </c:pt>
                  <c:pt idx="1">
                    <c:v>0.108297714942321</c:v>
                  </c:pt>
                  <c:pt idx="2">
                    <c:v>0.130880210993219</c:v>
                  </c:pt>
                  <c:pt idx="3">
                    <c:v>0.11952286093344</c:v>
                  </c:pt>
                  <c:pt idx="4">
                    <c:v>0.25319823743991798</c:v>
                  </c:pt>
                  <c:pt idx="5">
                    <c:v>0.21034740727194901</c:v>
                  </c:pt>
                  <c:pt idx="6">
                    <c:v>0.14341821038063099</c:v>
                  </c:pt>
                  <c:pt idx="7">
                    <c:v>0.25631357558658902</c:v>
                  </c:pt>
                  <c:pt idx="8">
                    <c:v>0.22581422340513299</c:v>
                  </c:pt>
                  <c:pt idx="9">
                    <c:v>0.217704498768716</c:v>
                  </c:pt>
                  <c:pt idx="10">
                    <c:v>0.273707553633116</c:v>
                  </c:pt>
                  <c:pt idx="11">
                    <c:v>0.37443841226445401</c:v>
                  </c:pt>
                  <c:pt idx="12">
                    <c:v>8.0659999999999996E-2</c:v>
                  </c:pt>
                  <c:pt idx="13">
                    <c:v>0.27404904790645801</c:v>
                  </c:pt>
                  <c:pt idx="14">
                    <c:v>0.43581157012400101</c:v>
                  </c:pt>
                  <c:pt idx="15">
                    <c:v>0.33834614594836798</c:v>
                  </c:pt>
                  <c:pt idx="16">
                    <c:v>0.30634817830241201</c:v>
                  </c:pt>
                  <c:pt idx="17">
                    <c:v>0.39212220088447802</c:v>
                  </c:pt>
                  <c:pt idx="18">
                    <c:v>0.33770284256509098</c:v>
                  </c:pt>
                  <c:pt idx="19">
                    <c:v>0.36503949737353603</c:v>
                  </c:pt>
                  <c:pt idx="20">
                    <c:v>0.199922824616073</c:v>
                  </c:pt>
                  <c:pt idx="21">
                    <c:v>9.5899999999999999E-2</c:v>
                  </c:pt>
                </c:numCache>
              </c:numRef>
            </c:plus>
            <c:minus>
              <c:numRef>
                <c:f>Sheet1!$U$100:$U$121</c:f>
                <c:numCache>
                  <c:formatCode>General</c:formatCode>
                  <c:ptCount val="22"/>
                  <c:pt idx="0">
                    <c:v>0.133382927284588</c:v>
                  </c:pt>
                  <c:pt idx="1">
                    <c:v>0.108297714942321</c:v>
                  </c:pt>
                  <c:pt idx="2">
                    <c:v>0.130880210993219</c:v>
                  </c:pt>
                  <c:pt idx="3">
                    <c:v>0.11952286093344</c:v>
                  </c:pt>
                  <c:pt idx="4">
                    <c:v>0.25319823743991798</c:v>
                  </c:pt>
                  <c:pt idx="5">
                    <c:v>0.21034740727194901</c:v>
                  </c:pt>
                  <c:pt idx="6">
                    <c:v>0.14341821038063099</c:v>
                  </c:pt>
                  <c:pt idx="7">
                    <c:v>0.25631357558658902</c:v>
                  </c:pt>
                  <c:pt idx="8">
                    <c:v>0.22581422340513299</c:v>
                  </c:pt>
                  <c:pt idx="9">
                    <c:v>0.217704498768716</c:v>
                  </c:pt>
                  <c:pt idx="10">
                    <c:v>0.273707553633116</c:v>
                  </c:pt>
                  <c:pt idx="11">
                    <c:v>0.37443841226445401</c:v>
                  </c:pt>
                  <c:pt idx="12">
                    <c:v>8.0659999999999996E-2</c:v>
                  </c:pt>
                  <c:pt idx="13">
                    <c:v>0.27404904790645801</c:v>
                  </c:pt>
                  <c:pt idx="14">
                    <c:v>0.43581157012400101</c:v>
                  </c:pt>
                  <c:pt idx="15">
                    <c:v>0.33834614594836798</c:v>
                  </c:pt>
                  <c:pt idx="16">
                    <c:v>0.30634817830241201</c:v>
                  </c:pt>
                  <c:pt idx="17">
                    <c:v>0.39212220088447802</c:v>
                  </c:pt>
                  <c:pt idx="18">
                    <c:v>0.33770284256509098</c:v>
                  </c:pt>
                  <c:pt idx="19">
                    <c:v>0.36503949737353603</c:v>
                  </c:pt>
                  <c:pt idx="20">
                    <c:v>0.199922824616073</c:v>
                  </c:pt>
                  <c:pt idx="21">
                    <c:v>9.5899999999999999E-2</c:v>
                  </c:pt>
                </c:numCache>
              </c:numRef>
            </c:minus>
          </c:errBars>
          <c:cat>
            <c:strRef>
              <c:f>Sheet1!$W$100:$W$121</c:f>
              <c:strCache>
                <c:ptCount val="22"/>
                <c:pt idx="0">
                  <c:v>SYP1 S/Dy </c:v>
                </c:pt>
                <c:pt idx="1">
                  <c:v>END3 Y/Ds </c:v>
                </c:pt>
                <c:pt idx="2">
                  <c:v>RAD51 S/Dy </c:v>
                </c:pt>
                <c:pt idx="3">
                  <c:v>INP52 Y/Ds </c:v>
                </c:pt>
                <c:pt idx="4">
                  <c:v>SYP1 Y/Ds </c:v>
                </c:pt>
                <c:pt idx="5">
                  <c:v>VRP1 Y/Ds </c:v>
                </c:pt>
                <c:pt idx="6">
                  <c:v>RAD51 Y/Ds </c:v>
                </c:pt>
                <c:pt idx="7">
                  <c:v>VRP1 S/Dy </c:v>
                </c:pt>
                <c:pt idx="8">
                  <c:v>SLA1 S/Dy </c:v>
                </c:pt>
                <c:pt idx="9">
                  <c:v>ECM25 S/Dy </c:v>
                </c:pt>
                <c:pt idx="10">
                  <c:v>BSP1 Y/Ds </c:v>
                </c:pt>
                <c:pt idx="11">
                  <c:v>LSB3 S/Dy </c:v>
                </c:pt>
                <c:pt idx="12">
                  <c:v>SLA2 Y/Ds </c:v>
                </c:pt>
                <c:pt idx="13">
                  <c:v>ECM25 Y/Ds </c:v>
                </c:pt>
                <c:pt idx="14">
                  <c:v>BZZ1 S/Dy </c:v>
                </c:pt>
                <c:pt idx="15">
                  <c:v>BZZ1 Y/Ds </c:v>
                </c:pt>
                <c:pt idx="16">
                  <c:v>SLA1 Y/Ds </c:v>
                </c:pt>
                <c:pt idx="17">
                  <c:v>LSB3 Y/Ds </c:v>
                </c:pt>
                <c:pt idx="18">
                  <c:v>END3 S/Dy </c:v>
                </c:pt>
                <c:pt idx="19">
                  <c:v>BSP1 S/Dy </c:v>
                </c:pt>
                <c:pt idx="20">
                  <c:v>INP52 S/Dy </c:v>
                </c:pt>
                <c:pt idx="21">
                  <c:v>SLA2 S/Dy </c:v>
                </c:pt>
              </c:strCache>
            </c:strRef>
          </c:cat>
          <c:val>
            <c:numRef>
              <c:f>Sheet1!$R$100:$R$121</c:f>
              <c:numCache>
                <c:formatCode>General</c:formatCode>
                <c:ptCount val="22"/>
                <c:pt idx="0">
                  <c:v>5.027777777777775</c:v>
                </c:pt>
                <c:pt idx="1">
                  <c:v>3.625</c:v>
                </c:pt>
                <c:pt idx="2">
                  <c:v>3.1805555555555558</c:v>
                </c:pt>
                <c:pt idx="3">
                  <c:v>2.5972222222222219</c:v>
                </c:pt>
                <c:pt idx="4">
                  <c:v>5.4027777777777777</c:v>
                </c:pt>
                <c:pt idx="5">
                  <c:v>4.2361111111111107</c:v>
                </c:pt>
                <c:pt idx="6">
                  <c:v>2.833333333333333</c:v>
                </c:pt>
                <c:pt idx="7">
                  <c:v>4.9305555555555536</c:v>
                </c:pt>
                <c:pt idx="8">
                  <c:v>3.8472222222222232</c:v>
                </c:pt>
                <c:pt idx="9">
                  <c:v>3.6666666666666661</c:v>
                </c:pt>
                <c:pt idx="10">
                  <c:v>3.9629629629629628</c:v>
                </c:pt>
                <c:pt idx="11">
                  <c:v>5.208333333333333</c:v>
                </c:pt>
                <c:pt idx="12">
                  <c:v>-0.93055500000000002</c:v>
                </c:pt>
                <c:pt idx="13">
                  <c:v>3.1481481481481479</c:v>
                </c:pt>
                <c:pt idx="14">
                  <c:v>4.666666666666667</c:v>
                </c:pt>
                <c:pt idx="15">
                  <c:v>3.4629629629629628</c:v>
                </c:pt>
                <c:pt idx="16">
                  <c:v>3.1111111111111112</c:v>
                </c:pt>
                <c:pt idx="17">
                  <c:v>3.5555555555555549</c:v>
                </c:pt>
                <c:pt idx="18">
                  <c:v>2.9305555555555558</c:v>
                </c:pt>
                <c:pt idx="19">
                  <c:v>2.666666666666667</c:v>
                </c:pt>
                <c:pt idx="20">
                  <c:v>1.194444444444444</c:v>
                </c:pt>
                <c:pt idx="21">
                  <c:v>-0.30555500000000002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58656"/>
        <c:axId val="23960192"/>
      </c:barChart>
      <c:catAx>
        <c:axId val="23958656"/>
        <c:scaling>
          <c:orientation val="minMax"/>
        </c:scaling>
        <c:delete val="0"/>
        <c:axPos val="b"/>
        <c:majorTickMark val="out"/>
        <c:minorTickMark val="none"/>
        <c:tickLblPos val="none"/>
        <c:crossAx val="23960192"/>
        <c:crosses val="autoZero"/>
        <c:auto val="1"/>
        <c:lblAlgn val="ctr"/>
        <c:lblOffset val="100"/>
        <c:noMultiLvlLbl val="0"/>
      </c:catAx>
      <c:valAx>
        <c:axId val="23960192"/>
        <c:scaling>
          <c:orientation val="minMax"/>
          <c:min val="-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3958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B28F-60A8-5B4B-8519-F805BB89FF30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1DC8-5CE5-1548-8EF0-541BE950E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B28F-60A8-5B4B-8519-F805BB89FF30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1DC8-5CE5-1548-8EF0-541BE950E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B28F-60A8-5B4B-8519-F805BB89FF30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1DC8-5CE5-1548-8EF0-541BE950E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B28F-60A8-5B4B-8519-F805BB89FF30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1DC8-5CE5-1548-8EF0-541BE950E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B28F-60A8-5B4B-8519-F805BB89FF30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1DC8-5CE5-1548-8EF0-541BE950E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B28F-60A8-5B4B-8519-F805BB89FF30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1DC8-5CE5-1548-8EF0-541BE950E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B28F-60A8-5B4B-8519-F805BB89FF30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1DC8-5CE5-1548-8EF0-541BE950E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B28F-60A8-5B4B-8519-F805BB89FF30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1DC8-5CE5-1548-8EF0-541BE950E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B28F-60A8-5B4B-8519-F805BB89FF30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1DC8-5CE5-1548-8EF0-541BE950E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B28F-60A8-5B4B-8519-F805BB89FF30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1DC8-5CE5-1548-8EF0-541BE950E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B28F-60A8-5B4B-8519-F805BB89FF30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1DC8-5CE5-1548-8EF0-541BE950E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5B28F-60A8-5B4B-8519-F805BB89FF30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31DC8-5CE5-1548-8EF0-541BE950E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pp fig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907" y="0"/>
            <a:ext cx="589818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648920" y="908529"/>
          <a:ext cx="7592384" cy="5275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1141926" y="2914662"/>
            <a:ext cx="3138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Maximal slope of growth curve at 30˚C in liquid YPD media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 rot="16200000">
            <a:off x="4223449" y="1934703"/>
            <a:ext cx="1554788" cy="7506711"/>
          </a:xfrm>
          <a:prstGeom prst="rect">
            <a:avLst/>
          </a:prstGeom>
        </p:spPr>
      </p:pic>
      <p:graphicFrame>
        <p:nvGraphicFramePr>
          <p:cNvPr id="5" name="Chart 4"/>
          <p:cNvGraphicFramePr/>
          <p:nvPr/>
        </p:nvGraphicFramePr>
        <p:xfrm>
          <a:off x="738910" y="284788"/>
          <a:ext cx="8120302" cy="5257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 rot="16200000">
            <a:off x="-1172713" y="2590138"/>
            <a:ext cx="3138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RH strain </a:t>
            </a:r>
            <a:r>
              <a:rPr lang="en-US" dirty="0" err="1" smtClean="0"/>
              <a:t>vs</a:t>
            </a:r>
            <a:r>
              <a:rPr lang="en-US" dirty="0" smtClean="0"/>
              <a:t> wt S/Y hybrid relative fitness at 37˚C </a:t>
            </a:r>
            <a:r>
              <a:rPr lang="en-US" i="1" dirty="0" smtClean="0"/>
              <a:t>in vitro</a:t>
            </a:r>
            <a:endParaRPr lang="en-US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D3, 37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387" y="258509"/>
            <a:ext cx="2989965" cy="3035808"/>
          </a:xfrm>
          <a:prstGeom prst="rect">
            <a:avLst/>
          </a:prstGeom>
        </p:spPr>
      </p:pic>
      <p:pic>
        <p:nvPicPr>
          <p:cNvPr id="3" name="Picture 2" descr="END3, 30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46" y="258509"/>
            <a:ext cx="2989964" cy="3035808"/>
          </a:xfrm>
          <a:prstGeom prst="rect">
            <a:avLst/>
          </a:prstGeom>
        </p:spPr>
      </p:pic>
      <p:pic>
        <p:nvPicPr>
          <p:cNvPr id="4" name="Picture 3" descr="BZZ1, 37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387" y="3722914"/>
            <a:ext cx="2979728" cy="3033486"/>
          </a:xfrm>
          <a:prstGeom prst="rect">
            <a:avLst/>
          </a:prstGeom>
        </p:spPr>
      </p:pic>
      <p:pic>
        <p:nvPicPr>
          <p:cNvPr id="5" name="Picture 4" descr="BZZ1, 30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246" y="3722914"/>
            <a:ext cx="2982009" cy="30358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pp fig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54" y="0"/>
            <a:ext cx="873329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pp fig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792" y="0"/>
            <a:ext cx="484841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l="3846" t="14672" r="7755" b="14173"/>
              <a:stretch>
                <a:fillRect/>
              </a:stretch>
            </p:blipFill>
          </mc:Choice>
          <mc:Fallback>
            <p:blipFill>
              <a:blip r:embed="rId3"/>
              <a:srcRect l="3846" t="14672" r="7755" b="14173"/>
              <a:stretch>
                <a:fillRect/>
              </a:stretch>
            </p:blipFill>
          </mc:Fallback>
        </mc:AlternateContent>
        <p:spPr bwMode="auto">
          <a:xfrm>
            <a:off x="402280" y="567967"/>
            <a:ext cx="8258587" cy="58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27</Words>
  <Application>Microsoft Office PowerPoint</Application>
  <PresentationFormat>On-screen Show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hunter fraser</dc:creator>
  <cp:lastModifiedBy>Tara Kulesa</cp:lastModifiedBy>
  <cp:revision>7</cp:revision>
  <dcterms:created xsi:type="dcterms:W3CDTF">2012-04-24T14:20:40Z</dcterms:created>
  <dcterms:modified xsi:type="dcterms:W3CDTF">2012-07-20T20:07:25Z</dcterms:modified>
</cp:coreProperties>
</file>